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8" r:id="rId1"/>
  </p:sldMasterIdLst>
  <p:notesMasterIdLst>
    <p:notesMasterId r:id="rId27"/>
  </p:notesMasterIdLst>
  <p:handoutMasterIdLst>
    <p:handoutMasterId r:id="rId28"/>
  </p:handoutMasterIdLst>
  <p:sldIdLst>
    <p:sldId id="256" r:id="rId2"/>
    <p:sldId id="257" r:id="rId3"/>
    <p:sldId id="270" r:id="rId4"/>
    <p:sldId id="273" r:id="rId5"/>
    <p:sldId id="299" r:id="rId6"/>
    <p:sldId id="266" r:id="rId7"/>
    <p:sldId id="293" r:id="rId8"/>
    <p:sldId id="294" r:id="rId9"/>
    <p:sldId id="301" r:id="rId10"/>
    <p:sldId id="292" r:id="rId11"/>
    <p:sldId id="258" r:id="rId12"/>
    <p:sldId id="302" r:id="rId13"/>
    <p:sldId id="276" r:id="rId14"/>
    <p:sldId id="278" r:id="rId15"/>
    <p:sldId id="279" r:id="rId16"/>
    <p:sldId id="281" r:id="rId17"/>
    <p:sldId id="282" r:id="rId18"/>
    <p:sldId id="277" r:id="rId19"/>
    <p:sldId id="283" r:id="rId20"/>
    <p:sldId id="285" r:id="rId21"/>
    <p:sldId id="286" r:id="rId22"/>
    <p:sldId id="288" r:id="rId23"/>
    <p:sldId id="289" r:id="rId24"/>
    <p:sldId id="290" r:id="rId25"/>
    <p:sldId id="295" r:id="rId26"/>
  </p:sldIdLst>
  <p:sldSz cx="12192000" cy="6858000"/>
  <p:notesSz cx="9869488"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CEF"/>
    <a:srgbClr val="FDE3E8"/>
    <a:srgbClr val="FDE7EB"/>
    <a:srgbClr val="F9F4B9"/>
    <a:srgbClr val="37FF91"/>
    <a:srgbClr val="66FFCC"/>
    <a:srgbClr val="FF6699"/>
    <a:srgbClr val="FFFFFF"/>
    <a:srgbClr val="CC00CC"/>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83395" autoAdjust="0"/>
  </p:normalViewPr>
  <p:slideViewPr>
    <p:cSldViewPr snapToGrid="0">
      <p:cViewPr varScale="1">
        <p:scale>
          <a:sx n="60" d="100"/>
          <a:sy n="60" d="100"/>
        </p:scale>
        <p:origin x="542" y="5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1752" y="78"/>
      </p:cViewPr>
      <p:guideLst/>
    </p:cSldViewPr>
  </p:notes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449625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ノート プレースホルダー 7">
            <a:extLst>
              <a:ext uri="{FF2B5EF4-FFF2-40B4-BE49-F238E27FC236}">
                <a16:creationId xmlns:a16="http://schemas.microsoft.com/office/drawing/2014/main" id="{39D8AD30-E907-4854-BB77-C0F2132DFC12}"/>
              </a:ext>
            </a:extLst>
          </p:cNvPr>
          <p:cNvSpPr>
            <a:spLocks noGrp="1"/>
          </p:cNvSpPr>
          <p:nvPr>
            <p:ph type="body" sz="quarter" idx="3"/>
          </p:nvPr>
        </p:nvSpPr>
        <p:spPr>
          <a:xfrm>
            <a:off x="987425" y="3241675"/>
            <a:ext cx="7894638" cy="2652713"/>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9" name="スライド イメージ プレースホルダー 8">
            <a:extLst>
              <a:ext uri="{FF2B5EF4-FFF2-40B4-BE49-F238E27FC236}">
                <a16:creationId xmlns:a16="http://schemas.microsoft.com/office/drawing/2014/main" id="{47EB31FA-72A6-41FE-9760-CA36347B7CFA}"/>
              </a:ext>
            </a:extLst>
          </p:cNvPr>
          <p:cNvSpPr>
            <a:spLocks noGrp="1" noRot="1" noChangeAspect="1"/>
          </p:cNvSpPr>
          <p:nvPr>
            <p:ph type="sldImg" idx="2"/>
          </p:nvPr>
        </p:nvSpPr>
        <p:spPr>
          <a:xfrm>
            <a:off x="2914650" y="841375"/>
            <a:ext cx="4040188" cy="2273300"/>
          </a:xfrm>
          <a:prstGeom prst="rect">
            <a:avLst/>
          </a:prstGeom>
          <a:noFill/>
          <a:ln w="12700">
            <a:solidFill>
              <a:prstClr val="black"/>
            </a:solidFill>
          </a:ln>
        </p:spPr>
        <p:txBody>
          <a:bodyPr vert="horz" lIns="91440" tIns="45720" rIns="91440" bIns="45720" rtlCol="0" anchor="ctr"/>
          <a:lstStyle/>
          <a:p>
            <a:endParaRPr lang="ja-JP" altLang="en-US"/>
          </a:p>
        </p:txBody>
      </p:sp>
    </p:spTree>
    <p:extLst>
      <p:ext uri="{BB962C8B-B14F-4D97-AF65-F5344CB8AC3E}">
        <p14:creationId xmlns:p14="http://schemas.microsoft.com/office/powerpoint/2010/main" val="344362617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4650" y="841375"/>
            <a:ext cx="4040188" cy="2273300"/>
          </a:xfrm>
          <a:prstGeom prst="rect">
            <a:avLst/>
          </a:prstGeom>
        </p:spPr>
      </p:sp>
      <p:sp>
        <p:nvSpPr>
          <p:cNvPr id="3" name="ノート プレースホルダー 2"/>
          <p:cNvSpPr>
            <a:spLocks noGrp="1"/>
          </p:cNvSpPr>
          <p:nvPr>
            <p:ph type="body" idx="1"/>
          </p:nvPr>
        </p:nvSpPr>
        <p:spPr>
          <a:xfrm>
            <a:off x="986949" y="3241586"/>
            <a:ext cx="7895590" cy="265220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dirty="0"/>
              <a:t>継続する力</a:t>
            </a:r>
          </a:p>
          <a:p>
            <a:r>
              <a:rPr kumimoji="1" lang="ja-JP" altLang="en-US" sz="3200" dirty="0"/>
              <a:t>～高次脳機能障害とリハビリテーション～</a:t>
            </a:r>
          </a:p>
        </p:txBody>
      </p:sp>
    </p:spTree>
    <p:extLst>
      <p:ext uri="{BB962C8B-B14F-4D97-AF65-F5344CB8AC3E}">
        <p14:creationId xmlns:p14="http://schemas.microsoft.com/office/powerpoint/2010/main" val="2746175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4650" y="841375"/>
            <a:ext cx="4040188" cy="2273300"/>
          </a:xfrm>
          <a:prstGeom prst="rect">
            <a:avLst/>
          </a:prstGeom>
        </p:spPr>
      </p:sp>
      <p:sp>
        <p:nvSpPr>
          <p:cNvPr id="3" name="ノート プレースホルダー 2"/>
          <p:cNvSpPr>
            <a:spLocks noGrp="1"/>
          </p:cNvSpPr>
          <p:nvPr>
            <p:ph type="body" idx="1"/>
          </p:nvPr>
        </p:nvSpPr>
        <p:spPr>
          <a:xfrm>
            <a:off x="986949" y="3241586"/>
            <a:ext cx="7895590" cy="2652207"/>
          </a:xfrm>
          <a:prstGeom prst="rect">
            <a:avLst/>
          </a:prstGeom>
        </p:spPr>
        <p:txBody>
          <a:bodyPr/>
          <a:lstStyle/>
          <a:p>
            <a:r>
              <a:rPr lang="ja-JP" altLang="en-US" dirty="0"/>
              <a:t>心理的側面では</a:t>
            </a:r>
            <a:endParaRPr lang="en-US" altLang="ja-JP" dirty="0"/>
          </a:p>
          <a:p>
            <a:r>
              <a:rPr kumimoji="1" lang="ja-JP" altLang="en-US" dirty="0"/>
              <a:t>周りの人の様子や、最近の出来事をよく覚えており、</a:t>
            </a:r>
            <a:r>
              <a:rPr lang="ja-JP" altLang="en-US" dirty="0"/>
              <a:t>最初は左麻痺の症状がありましたがリハビリテーションを頑張る姿勢から、♡意志の強い方という印象がありました。</a:t>
            </a:r>
            <a:endParaRPr kumimoji="1" lang="ja-JP" altLang="en-US" dirty="0"/>
          </a:p>
          <a:p>
            <a:endParaRPr kumimoji="1" lang="ja-JP" altLang="en-US" dirty="0"/>
          </a:p>
        </p:txBody>
      </p:sp>
    </p:spTree>
    <p:extLst>
      <p:ext uri="{BB962C8B-B14F-4D97-AF65-F5344CB8AC3E}">
        <p14:creationId xmlns:p14="http://schemas.microsoft.com/office/powerpoint/2010/main" val="1808429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4650" y="841375"/>
            <a:ext cx="4040188" cy="2273300"/>
          </a:xfrm>
          <a:prstGeom prst="rect">
            <a:avLst/>
          </a:prstGeom>
        </p:spPr>
      </p:sp>
      <p:sp>
        <p:nvSpPr>
          <p:cNvPr id="3" name="ノート プレースホルダー 2"/>
          <p:cNvSpPr>
            <a:spLocks noGrp="1"/>
          </p:cNvSpPr>
          <p:nvPr>
            <p:ph type="body" idx="1"/>
          </p:nvPr>
        </p:nvSpPr>
        <p:spPr>
          <a:xfrm>
            <a:off x="986949" y="3241586"/>
            <a:ext cx="7895590" cy="2652207"/>
          </a:xfrm>
          <a:prstGeom prst="rect">
            <a:avLst/>
          </a:prstGeom>
        </p:spPr>
        <p:txBody>
          <a:bodyPr/>
          <a:lstStyle/>
          <a:p>
            <a:r>
              <a:rPr kumimoji="1" lang="ja-JP" altLang="en-US" sz="1200" dirty="0">
                <a:latin typeface="BIZ UDゴシック" panose="020B0400000000000000" pitchFamily="49" charset="-128"/>
                <a:ea typeface="BIZ UDゴシック" panose="020B0400000000000000" pitchFamily="49" charset="-128"/>
              </a:rPr>
              <a:t>４．個別援助計画の立案・実施・評価</a:t>
            </a:r>
            <a:endParaRPr kumimoji="1" lang="en-US" altLang="ja-JP" sz="1200" dirty="0">
              <a:latin typeface="BIZ UDゴシック" panose="020B0400000000000000" pitchFamily="49" charset="-128"/>
              <a:ea typeface="BIZ UDゴシック" panose="020B0400000000000000" pitchFamily="49" charset="-128"/>
            </a:endParaRPr>
          </a:p>
          <a:p>
            <a:r>
              <a:rPr kumimoji="1" lang="ja-JP" altLang="en-US" sz="1200" dirty="0">
                <a:latin typeface="BIZ UDゴシック" panose="020B0400000000000000" pitchFamily="49" charset="-128"/>
                <a:ea typeface="BIZ UDゴシック" panose="020B0400000000000000" pitchFamily="49" charset="-128"/>
              </a:rPr>
              <a:t>短期目標：１つ目は服薬の管理を継続する</a:t>
            </a:r>
            <a:r>
              <a:rPr lang="ja-JP" altLang="en-US" sz="1200" dirty="0">
                <a:latin typeface="BIZ UDゴシック" panose="020B0400000000000000" pitchFamily="49" charset="-128"/>
                <a:ea typeface="BIZ UDゴシック" panose="020B0400000000000000" pitchFamily="49" charset="-128"/>
              </a:rPr>
              <a:t>。♡</a:t>
            </a:r>
            <a:r>
              <a:rPr lang="ja-JP" altLang="ja-JP" sz="1200" dirty="0">
                <a:latin typeface="BIZ UDゴシック" panose="020B0400000000000000" pitchFamily="49" charset="-128"/>
                <a:ea typeface="BIZ UDゴシック" panose="020B0400000000000000" pitchFamily="49" charset="-128"/>
                <a:cs typeface="Times New Roman" panose="02020603050405020304" pitchFamily="18" charset="0"/>
              </a:rPr>
              <a:t>設定理由</a:t>
            </a:r>
            <a:r>
              <a:rPr lang="ja-JP" altLang="en-US" sz="1200" dirty="0">
                <a:latin typeface="BIZ UDゴシック" panose="020B0400000000000000" pitchFamily="49" charset="-128"/>
                <a:ea typeface="BIZ UDゴシック" panose="020B0400000000000000" pitchFamily="49" charset="-128"/>
                <a:cs typeface="Times New Roman" panose="02020603050405020304" pitchFamily="18" charset="0"/>
              </a:rPr>
              <a:t>は</a:t>
            </a:r>
            <a:r>
              <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G</a:t>
            </a:r>
            <a:r>
              <a:rPr lang="ja-JP" altLang="ja-JP" sz="1200" kern="100" dirty="0" err="1">
                <a:latin typeface="BIZ UDゴシック" panose="020B0400000000000000" pitchFamily="49" charset="-128"/>
                <a:ea typeface="BIZ UDゴシック" panose="020B0400000000000000" pitchFamily="49" charset="-128"/>
                <a:cs typeface="Times New Roman" panose="02020603050405020304" pitchFamily="18" charset="0"/>
              </a:rPr>
              <a:t>さんは</a:t>
            </a:r>
            <a:r>
              <a:rPr lang="ja-JP"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てんかんを患っており、薬の服薬管理の必要性を強く感じ</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た</a:t>
            </a:r>
            <a:r>
              <a:rPr lang="ja-JP"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ため。</a:t>
            </a:r>
            <a:r>
              <a:rPr lang="ja-JP" altLang="en-US" sz="1200" dirty="0">
                <a:latin typeface="BIZ UDゴシック" panose="020B0400000000000000" pitchFamily="49" charset="-128"/>
                <a:ea typeface="BIZ UDゴシック" panose="020B0400000000000000" pitchFamily="49" charset="-128"/>
              </a:rPr>
              <a:t>２つ目は下肢筋力を鍛え、転倒予防をする。設定理由は</a:t>
            </a:r>
            <a:r>
              <a:rPr lang="ja-JP"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意欲が向上し外出の機会が増えたことによる転倒を予防するため</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。です。</a:t>
            </a:r>
            <a:endParaRPr lang="en-US" altLang="ja-JP" sz="1200" dirty="0">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Tree>
    <p:extLst>
      <p:ext uri="{BB962C8B-B14F-4D97-AF65-F5344CB8AC3E}">
        <p14:creationId xmlns:p14="http://schemas.microsoft.com/office/powerpoint/2010/main" val="1090597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G</a:t>
            </a:r>
            <a:r>
              <a:rPr kumimoji="1" lang="ja-JP" altLang="en-US" dirty="0" err="1"/>
              <a:t>さんの</a:t>
            </a:r>
            <a:r>
              <a:rPr kumimoji="1" lang="ja-JP" altLang="en-US" dirty="0"/>
              <a:t>一週間の実施内容は以下の通りです。</a:t>
            </a:r>
            <a:r>
              <a:rPr kumimoji="1" lang="en-US" altLang="ja-JP" dirty="0"/>
              <a:t>6</a:t>
            </a:r>
            <a:r>
              <a:rPr kumimoji="1" lang="ja-JP" altLang="en-US" dirty="0"/>
              <a:t>日目には自宅と施設の両方で実施が出来ました。それぞれの実施内容と評価について詳しく説明します。</a:t>
            </a:r>
          </a:p>
        </p:txBody>
      </p:sp>
    </p:spTree>
    <p:extLst>
      <p:ext uri="{BB962C8B-B14F-4D97-AF65-F5344CB8AC3E}">
        <p14:creationId xmlns:p14="http://schemas.microsoft.com/office/powerpoint/2010/main" val="214952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4650" y="841375"/>
            <a:ext cx="4040188" cy="2273300"/>
          </a:xfrm>
          <a:prstGeom prst="rect">
            <a:avLst/>
          </a:prstGeom>
        </p:spPr>
      </p:sp>
      <p:sp>
        <p:nvSpPr>
          <p:cNvPr id="3" name="ノート プレースホルダー 2"/>
          <p:cNvSpPr>
            <a:spLocks noGrp="1"/>
          </p:cNvSpPr>
          <p:nvPr>
            <p:ph type="body" idx="1"/>
          </p:nvPr>
        </p:nvSpPr>
        <p:spPr>
          <a:xfrm>
            <a:off x="986949" y="3241586"/>
            <a:ext cx="7895590" cy="2652207"/>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sz="1200" dirty="0">
                <a:latin typeface="BIZ UDゴシック" panose="020B0400000000000000" pitchFamily="49" charset="-128"/>
                <a:ea typeface="BIZ UDゴシック" panose="020B0400000000000000" pitchFamily="49" charset="-128"/>
                <a:cs typeface="Times New Roman" panose="02020603050405020304" pitchFamily="18" charset="0"/>
              </a:rPr>
              <a:t>１つ目、</a:t>
            </a:r>
            <a:r>
              <a:rPr lang="ja-JP" altLang="ja-JP" sz="1200" dirty="0">
                <a:latin typeface="BIZ UDゴシック" panose="020B0400000000000000" pitchFamily="49" charset="-128"/>
                <a:ea typeface="BIZ UDゴシック" panose="020B0400000000000000" pitchFamily="49" charset="-128"/>
                <a:cs typeface="Times New Roman" panose="02020603050405020304" pitchFamily="18" charset="0"/>
              </a:rPr>
              <a:t>自分で内服したか把握できるように服</a:t>
            </a:r>
            <a:r>
              <a:rPr lang="ja-JP" altLang="en-US" sz="1200" dirty="0">
                <a:latin typeface="BIZ UDゴシック" panose="020B0400000000000000" pitchFamily="49" charset="-128"/>
                <a:ea typeface="BIZ UDゴシック" panose="020B0400000000000000" pitchFamily="49" charset="-128"/>
                <a:cs typeface="Times New Roman" panose="02020603050405020304" pitchFamily="18" charset="0"/>
              </a:rPr>
              <a:t>薬</a:t>
            </a:r>
            <a:r>
              <a:rPr lang="ja-JP" altLang="ja-JP" sz="1200" dirty="0">
                <a:latin typeface="BIZ UDゴシック" panose="020B0400000000000000" pitchFamily="49" charset="-128"/>
                <a:ea typeface="BIZ UDゴシック" panose="020B0400000000000000" pitchFamily="49" charset="-128"/>
                <a:cs typeface="Times New Roman" panose="02020603050405020304" pitchFamily="18" charset="0"/>
              </a:rPr>
              <a:t>チェック表</a:t>
            </a:r>
            <a:r>
              <a:rPr lang="ja-JP" altLang="en-US" sz="1200" dirty="0">
                <a:latin typeface="BIZ UDゴシック" panose="020B0400000000000000" pitchFamily="49" charset="-128"/>
                <a:ea typeface="BIZ UDゴシック" panose="020B0400000000000000" pitchFamily="49" charset="-128"/>
                <a:cs typeface="Times New Roman" panose="02020603050405020304" pitchFamily="18" charset="0"/>
              </a:rPr>
              <a:t>を</a:t>
            </a:r>
            <a:r>
              <a:rPr lang="ja-JP" altLang="ja-JP" sz="1200" dirty="0">
                <a:latin typeface="BIZ UDゴシック" panose="020B0400000000000000" pitchFamily="49" charset="-128"/>
                <a:ea typeface="BIZ UDゴシック" panose="020B0400000000000000" pitchFamily="49" charset="-128"/>
                <a:cs typeface="Times New Roman" panose="02020603050405020304" pitchFamily="18" charset="0"/>
              </a:rPr>
              <a:t>作成し</a:t>
            </a:r>
            <a:r>
              <a:rPr lang="ja-JP" altLang="en-US" sz="1200" dirty="0">
                <a:latin typeface="BIZ UDゴシック" panose="020B0400000000000000" pitchFamily="49" charset="-128"/>
                <a:ea typeface="BIZ UDゴシック" panose="020B0400000000000000" pitchFamily="49" charset="-128"/>
                <a:cs typeface="Times New Roman" panose="02020603050405020304" pitchFamily="18" charset="0"/>
              </a:rPr>
              <a:t>ました。朝食後は♡赤丸、夕食後は青丸をつけるようにしました。</a:t>
            </a:r>
            <a:r>
              <a:rPr kumimoji="0" lang="ja-JP" altLang="en-US"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それをお宅訪問時に確認します。実施期間は実習中、</a:t>
            </a:r>
            <a:r>
              <a:rPr kumimoji="0" lang="en-US" altLang="ja-JP"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7/6</a:t>
            </a:r>
            <a:r>
              <a:rPr kumimoji="0" lang="ja-JP" altLang="en-US"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kumimoji="0" lang="en-US" altLang="ja-JP"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7/15(10</a:t>
            </a:r>
            <a:r>
              <a:rPr kumimoji="0" lang="ja-JP" altLang="en-US"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日間</a:t>
            </a:r>
            <a:r>
              <a:rPr kumimoji="0" lang="en-US" altLang="ja-JP"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kumimoji="0" lang="ja-JP" altLang="en-US"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です。</a:t>
            </a:r>
            <a:endParaRPr kumimoji="0" lang="en-US" altLang="ja-JP"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37126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4650" y="841375"/>
            <a:ext cx="4040188" cy="2273300"/>
          </a:xfrm>
          <a:prstGeom prst="rect">
            <a:avLst/>
          </a:prstGeom>
        </p:spPr>
      </p:sp>
      <p:sp>
        <p:nvSpPr>
          <p:cNvPr id="3" name="ノート プレースホルダー 2"/>
          <p:cNvSpPr>
            <a:spLocks noGrp="1"/>
          </p:cNvSpPr>
          <p:nvPr>
            <p:ph type="body" idx="1"/>
          </p:nvPr>
        </p:nvSpPr>
        <p:spPr>
          <a:xfrm>
            <a:off x="986949" y="3241586"/>
            <a:ext cx="7895590" cy="265220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latin typeface="BIZ UDゴシック" panose="020B0400000000000000" pitchFamily="49" charset="-128"/>
                <a:ea typeface="BIZ UDゴシック" panose="020B0400000000000000" pitchFamily="49" charset="-128"/>
                <a:cs typeface="Times New Roman" panose="02020603050405020304" pitchFamily="18" charset="0"/>
              </a:rPr>
              <a:t>1</a:t>
            </a:r>
            <a:r>
              <a:rPr lang="ja-JP" altLang="en-US" dirty="0">
                <a:latin typeface="BIZ UDゴシック" panose="020B0400000000000000" pitchFamily="49" charset="-128"/>
                <a:ea typeface="BIZ UDゴシック" panose="020B0400000000000000" pitchFamily="49" charset="-128"/>
                <a:cs typeface="Times New Roman" panose="02020603050405020304" pitchFamily="18" charset="0"/>
              </a:rPr>
              <a:t>日目</a:t>
            </a:r>
            <a:endParaRPr lang="en-US" altLang="ja-JP"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お迎え時、お薬チェック表の説明をし、同意を得て、ご自宅の服薬タペストリー下に設置させていただきました。</a:t>
            </a:r>
            <a:r>
              <a:rPr lang="ja-JP" altLang="en-US" dirty="0">
                <a:ea typeface="ＭＳ Ｐ明朝" panose="02020600040205080304" pitchFamily="18" charset="-128"/>
                <a:cs typeface="Times New Roman" panose="02020603050405020304" pitchFamily="18" charset="0"/>
              </a:rPr>
              <a:t>♡</a:t>
            </a:r>
            <a:r>
              <a:rPr lang="ja-JP" altLang="ja-JP" dirty="0">
                <a:ea typeface="ＭＳ Ｐ明朝" panose="02020600040205080304" pitchFamily="18" charset="-128"/>
                <a:cs typeface="Times New Roman" panose="02020603050405020304" pitchFamily="18" charset="0"/>
              </a:rPr>
              <a:t>チェック表は薬の飲み忘れのリスクを軽減するためのものであると確認</a:t>
            </a:r>
            <a:r>
              <a:rPr lang="ja-JP" altLang="en-US" dirty="0">
                <a:ea typeface="ＭＳ Ｐ明朝" panose="02020600040205080304" pitchFamily="18" charset="-128"/>
                <a:cs typeface="Times New Roman" panose="02020603050405020304" pitchFamily="18" charset="0"/>
              </a:rPr>
              <a:t>を</a:t>
            </a:r>
            <a:r>
              <a:rPr lang="ja-JP" altLang="ja-JP" dirty="0">
                <a:ea typeface="ＭＳ Ｐ明朝" panose="02020600040205080304" pitchFamily="18" charset="-128"/>
                <a:cs typeface="Times New Roman" panose="02020603050405020304" pitchFamily="18" charset="0"/>
              </a:rPr>
              <a:t>し</a:t>
            </a:r>
            <a:r>
              <a:rPr lang="ja-JP" altLang="en-US" dirty="0">
                <a:ea typeface="ＭＳ Ｐ明朝" panose="02020600040205080304" pitchFamily="18" charset="-128"/>
                <a:cs typeface="Times New Roman" panose="02020603050405020304" pitchFamily="18" charset="0"/>
              </a:rPr>
              <a:t>、継続させていただきました。</a:t>
            </a:r>
            <a:endParaRPr lang="en-US" altLang="ja-JP" dirty="0">
              <a:ea typeface="ＭＳ Ｐ明朝" panose="02020600040205080304" pitchFamily="18" charset="-128"/>
              <a:cs typeface="Times New Roman" panose="02020603050405020304" pitchFamily="18" charset="0"/>
            </a:endParaRPr>
          </a:p>
        </p:txBody>
      </p:sp>
    </p:spTree>
    <p:extLst>
      <p:ext uri="{BB962C8B-B14F-4D97-AF65-F5344CB8AC3E}">
        <p14:creationId xmlns:p14="http://schemas.microsoft.com/office/powerpoint/2010/main" val="1686467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4650" y="841375"/>
            <a:ext cx="4040188" cy="2273300"/>
          </a:xfrm>
          <a:prstGeom prst="rect">
            <a:avLst/>
          </a:prstGeom>
        </p:spPr>
      </p:sp>
      <p:sp>
        <p:nvSpPr>
          <p:cNvPr id="3" name="ノート プレースホルダー 2"/>
          <p:cNvSpPr>
            <a:spLocks noGrp="1"/>
          </p:cNvSpPr>
          <p:nvPr>
            <p:ph type="body" idx="1"/>
          </p:nvPr>
        </p:nvSpPr>
        <p:spPr>
          <a:xfrm>
            <a:off x="986949" y="3241586"/>
            <a:ext cx="7895590" cy="2652207"/>
          </a:xfrm>
          <a:prstGeom prst="rect">
            <a:avLst/>
          </a:prstGeo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２日目</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訪問時、お薬チェック表を確認すると</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朝の記録に青丸がついてい</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ました。</a:t>
            </a:r>
            <a:r>
              <a:rPr lang="ja-JP"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青丸は夕方分の記録と設定して</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いましたが、</a:t>
            </a:r>
            <a:r>
              <a:rPr lang="ja-JP"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朝、夕のイメージは</a:t>
            </a:r>
            <a:r>
              <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G</a:t>
            </a:r>
            <a:r>
              <a:rPr lang="ja-JP" altLang="ja-JP" sz="1200" kern="100" dirty="0" err="1">
                <a:latin typeface="BIZ UDゴシック" panose="020B0400000000000000" pitchFamily="49" charset="-128"/>
                <a:ea typeface="BIZ UDゴシック" panose="020B0400000000000000" pitchFamily="49" charset="-128"/>
                <a:cs typeface="Times New Roman" panose="02020603050405020304" pitchFamily="18" charset="0"/>
              </a:rPr>
              <a:t>さんに</a:t>
            </a:r>
            <a:r>
              <a:rPr lang="ja-JP"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合わせたいと考えたため</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声かけ</a:t>
            </a:r>
            <a:r>
              <a:rPr lang="ja-JP"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せず、朝は</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200" kern="100" dirty="0">
                <a:solidFill>
                  <a:srgbClr val="0070C0"/>
                </a:solidFill>
                <a:latin typeface="BIZ UDゴシック" panose="020B0400000000000000" pitchFamily="49" charset="-128"/>
                <a:ea typeface="BIZ UDゴシック" panose="020B0400000000000000" pitchFamily="49" charset="-128"/>
                <a:cs typeface="Times New Roman" panose="02020603050405020304" pitchFamily="18" charset="0"/>
              </a:rPr>
              <a:t>青丸</a:t>
            </a:r>
            <a:r>
              <a:rPr lang="ja-JP"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、夕は</a:t>
            </a:r>
            <a:r>
              <a:rPr lang="ja-JP" altLang="ja-JP" sz="12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赤丸</a:t>
            </a:r>
            <a:r>
              <a:rPr lang="ja-JP"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と変更をして継続をし</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ました。</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Tree>
    <p:extLst>
      <p:ext uri="{BB962C8B-B14F-4D97-AF65-F5344CB8AC3E}">
        <p14:creationId xmlns:p14="http://schemas.microsoft.com/office/powerpoint/2010/main" val="1363115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4650" y="841375"/>
            <a:ext cx="4040188" cy="2273300"/>
          </a:xfrm>
          <a:prstGeom prst="rect">
            <a:avLst/>
          </a:prstGeom>
        </p:spPr>
      </p:sp>
      <p:sp>
        <p:nvSpPr>
          <p:cNvPr id="3" name="ノート プレースホルダー 2"/>
          <p:cNvSpPr>
            <a:spLocks noGrp="1"/>
          </p:cNvSpPr>
          <p:nvPr>
            <p:ph type="body" idx="1"/>
          </p:nvPr>
        </p:nvSpPr>
        <p:spPr>
          <a:xfrm>
            <a:off x="986949" y="3241586"/>
            <a:ext cx="7895590" cy="265220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６日目</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お迎え時、お薬チェック表を確認すると、</a:t>
            </a:r>
            <a:r>
              <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7/12</a:t>
            </a:r>
            <a:r>
              <a:rPr lang="ja-JP"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分と、</a:t>
            </a:r>
            <a:r>
              <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7/13</a:t>
            </a:r>
            <a:r>
              <a:rPr lang="ja-JP"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の朝の分にチェックが</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ありませんでした</a:t>
            </a:r>
            <a:r>
              <a:rPr lang="ja-JP"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。確認したのは</a:t>
            </a:r>
            <a:r>
              <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G</a:t>
            </a:r>
            <a:r>
              <a:rPr lang="ja-JP" altLang="ja-JP" sz="1200" kern="100" dirty="0" err="1">
                <a:latin typeface="BIZ UDゴシック" panose="020B0400000000000000" pitchFamily="49" charset="-128"/>
                <a:ea typeface="BIZ UDゴシック" panose="020B0400000000000000" pitchFamily="49" charset="-128"/>
                <a:cs typeface="Times New Roman" panose="02020603050405020304" pitchFamily="18" charset="0"/>
              </a:rPr>
              <a:t>さんが</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玄関から</a:t>
            </a:r>
            <a:r>
              <a:rPr lang="ja-JP"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出た後であったためお声掛けは</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できませんでした。</a:t>
            </a:r>
            <a:r>
              <a:rPr kumimoji="0" lang="ja-JP" altLang="en-US"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しかし、服薬タペストリーからしっかりと服薬されていることが分かりました。</a:t>
            </a:r>
            <a:r>
              <a:rPr kumimoji="0" lang="ja-JP" altLang="en-US"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♡次の日の</a:t>
            </a:r>
            <a:r>
              <a:rPr kumimoji="0" lang="en-US" altLang="ja-JP"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7</a:t>
            </a:r>
            <a:r>
              <a:rPr kumimoji="0" lang="ja-JP" altLang="en-US"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日目には二日分の記録がされていた。</a:t>
            </a: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endParaRPr kumimoji="1" lang="ja-JP" altLang="en-US" dirty="0"/>
          </a:p>
        </p:txBody>
      </p:sp>
    </p:spTree>
    <p:extLst>
      <p:ext uri="{BB962C8B-B14F-4D97-AF65-F5344CB8AC3E}">
        <p14:creationId xmlns:p14="http://schemas.microsoft.com/office/powerpoint/2010/main" val="2215033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4650" y="841375"/>
            <a:ext cx="4040188" cy="2273300"/>
          </a:xfrm>
          <a:prstGeom prst="rect">
            <a:avLst/>
          </a:prstGeom>
        </p:spPr>
      </p:sp>
      <p:sp>
        <p:nvSpPr>
          <p:cNvPr id="3" name="ノート プレースホルダー 2"/>
          <p:cNvSpPr>
            <a:spLocks noGrp="1"/>
          </p:cNvSpPr>
          <p:nvPr>
            <p:ph type="body" idx="1"/>
          </p:nvPr>
        </p:nvSpPr>
        <p:spPr>
          <a:xfrm>
            <a:off x="986949" y="3241586"/>
            <a:ext cx="7895590" cy="265220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最終日です。</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服薬カレンダーがすべて埋ま</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りました</a:t>
            </a:r>
            <a:r>
              <a:rPr lang="ja-JP"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G</a:t>
            </a:r>
            <a:r>
              <a:rPr lang="ja-JP" altLang="en-US" sz="1200" kern="100" dirty="0" err="1">
                <a:latin typeface="BIZ UDゴシック" panose="020B0400000000000000" pitchFamily="49" charset="-128"/>
                <a:ea typeface="BIZ UDゴシック" panose="020B0400000000000000" pitchFamily="49" charset="-128"/>
                <a:cs typeface="Times New Roman" panose="02020603050405020304" pitchFamily="18" charset="0"/>
              </a:rPr>
              <a:t>さんには</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表が埋まったのを見て、笑顔になっていただくことができました。</a:t>
            </a:r>
            <a:r>
              <a:rPr lang="ja-JP"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この日はお泊りだったので</a:t>
            </a:r>
            <a:r>
              <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7/15</a:t>
            </a:r>
            <a:r>
              <a:rPr lang="ja-JP"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夕の分も</a:t>
            </a:r>
            <a:r>
              <a:rPr lang="ja-JP" altLang="ja-JP" sz="1200" kern="100" dirty="0" err="1">
                <a:latin typeface="BIZ UDゴシック" panose="020B0400000000000000" pitchFamily="49" charset="-128"/>
                <a:ea typeface="BIZ UDゴシック" panose="020B0400000000000000" pitchFamily="49" charset="-128"/>
                <a:cs typeface="Times New Roman" panose="02020603050405020304" pitchFamily="18" charset="0"/>
              </a:rPr>
              <a:t>〇</a:t>
            </a:r>
            <a:r>
              <a:rPr lang="ja-JP"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つけをし</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、実施が終了しました。チェック表への記入は意識していない時がありましたが、♡服薬は毎日継続して行うことができました。</a:t>
            </a:r>
            <a:endParaRPr lang="ja-JP"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endParaRPr kumimoji="1" lang="ja-JP" altLang="en-US" dirty="0"/>
          </a:p>
        </p:txBody>
      </p:sp>
    </p:spTree>
    <p:extLst>
      <p:ext uri="{BB962C8B-B14F-4D97-AF65-F5344CB8AC3E}">
        <p14:creationId xmlns:p14="http://schemas.microsoft.com/office/powerpoint/2010/main" val="1669068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4650" y="841375"/>
            <a:ext cx="4040188" cy="2273300"/>
          </a:xfrm>
          <a:prstGeom prst="rect">
            <a:avLst/>
          </a:prstGeom>
        </p:spPr>
      </p:sp>
      <p:sp>
        <p:nvSpPr>
          <p:cNvPr id="3" name="ノート プレースホルダー 2"/>
          <p:cNvSpPr>
            <a:spLocks noGrp="1"/>
          </p:cNvSpPr>
          <p:nvPr>
            <p:ph type="body" idx="1"/>
          </p:nvPr>
        </p:nvSpPr>
        <p:spPr>
          <a:xfrm>
            <a:off x="986949" y="3241586"/>
            <a:ext cx="7895590" cy="265220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２．</a:t>
            </a:r>
            <a:r>
              <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G</a:t>
            </a:r>
            <a:r>
              <a:rPr lang="ja-JP" altLang="ja-JP" sz="1200" kern="100" dirty="0" err="1">
                <a:latin typeface="BIZ UDゴシック" panose="020B0400000000000000" pitchFamily="49" charset="-128"/>
                <a:ea typeface="BIZ UDゴシック" panose="020B0400000000000000" pitchFamily="49" charset="-128"/>
                <a:cs typeface="Times New Roman" panose="02020603050405020304" pitchFamily="18" charset="0"/>
              </a:rPr>
              <a:t>さんが</a:t>
            </a:r>
            <a:r>
              <a:rPr lang="ja-JP"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施設内で行う</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下半身</a:t>
            </a:r>
            <a:r>
              <a:rPr lang="ja-JP"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の運動の項目について下肢筋力達成</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チェック</a:t>
            </a:r>
            <a:r>
              <a:rPr lang="ja-JP"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表</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を作成しました。</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空欄があると意欲が下がってしまうかもしれないと考え、</a:t>
            </a:r>
            <a:r>
              <a:rPr lang="ja-JP"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できた項目には</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大きいシールを貼り、できなかった項目には</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小さいシールを貼</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りました。</a:t>
            </a:r>
            <a:endParaRPr lang="ja-JP"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endParaRPr kumimoji="1" lang="ja-JP" altLang="en-US" dirty="0"/>
          </a:p>
        </p:txBody>
      </p:sp>
    </p:spTree>
    <p:extLst>
      <p:ext uri="{BB962C8B-B14F-4D97-AF65-F5344CB8AC3E}">
        <p14:creationId xmlns:p14="http://schemas.microsoft.com/office/powerpoint/2010/main" val="3769268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4650" y="841375"/>
            <a:ext cx="4040188" cy="2273300"/>
          </a:xfrm>
          <a:prstGeom prst="rect">
            <a:avLst/>
          </a:prstGeom>
        </p:spPr>
      </p:sp>
      <p:sp>
        <p:nvSpPr>
          <p:cNvPr id="3" name="ノート プレースホルダー 2"/>
          <p:cNvSpPr>
            <a:spLocks noGrp="1"/>
          </p:cNvSpPr>
          <p:nvPr>
            <p:ph type="body" idx="1"/>
          </p:nvPr>
        </p:nvSpPr>
        <p:spPr>
          <a:xfrm>
            <a:off x="986949" y="3241586"/>
            <a:ext cx="7895590" cy="265220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実施１日目</a:t>
            </a:r>
            <a:endParaRPr kumimoji="0" lang="en-US" altLang="ja-JP"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施設で実施できるメニュー項目</a:t>
            </a:r>
            <a:r>
              <a:rPr kumimoji="0" lang="en-US" altLang="ja-JP"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5</a:t>
            </a:r>
            <a:r>
              <a:rPr kumimoji="0" lang="ja-JP" altLang="en-US"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つのうち♡３つ実施することができました。</a:t>
            </a:r>
            <a:r>
              <a:rPr kumimoji="0" lang="en-US" altLang="ja-JP"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G</a:t>
            </a:r>
            <a:r>
              <a:rPr kumimoji="0" lang="ja-JP" altLang="en-US" sz="1200" b="0" i="0" u="none" strike="noStrike" cap="none" normalizeH="0" baseline="0" dirty="0" err="1">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さんの</a:t>
            </a:r>
            <a:r>
              <a:rPr kumimoji="0" lang="ja-JP" altLang="en-US"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意欲を高めるような声かけがあまりできず、</a:t>
            </a:r>
            <a:r>
              <a:rPr kumimoji="0" lang="en-US" altLang="ja-JP"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2</a:t>
            </a:r>
            <a:r>
              <a:rPr kumimoji="0" lang="ja-JP" altLang="en-US" sz="1200" b="0" i="0" u="none" strike="noStrike" cap="none" normalizeH="0" baseline="0" dirty="0" err="1">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つの</a:t>
            </a:r>
            <a:r>
              <a:rPr kumimoji="0" lang="ja-JP" altLang="en-US"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項目を実施できませんでした。残り２つも実施できるよう、</a:t>
            </a:r>
            <a:r>
              <a:rPr kumimoji="0" lang="en-US" altLang="ja-JP"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G</a:t>
            </a:r>
            <a:r>
              <a:rPr kumimoji="0" lang="ja-JP" altLang="en-US" sz="1200" b="0" i="0" u="none" strike="noStrike" cap="none" normalizeH="0" baseline="0" dirty="0" err="1">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さんが</a:t>
            </a:r>
            <a:r>
              <a:rPr kumimoji="0" lang="ja-JP" altLang="en-US"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継続しようと思える声かけを大事にしたいと思いました。</a:t>
            </a:r>
            <a:endParaRPr kumimoji="0" lang="ja-JP" altLang="en-US"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a:p>
            <a:endParaRPr kumimoji="1" lang="ja-JP" altLang="en-US" dirty="0"/>
          </a:p>
        </p:txBody>
      </p:sp>
    </p:spTree>
    <p:extLst>
      <p:ext uri="{BB962C8B-B14F-4D97-AF65-F5344CB8AC3E}">
        <p14:creationId xmlns:p14="http://schemas.microsoft.com/office/powerpoint/2010/main" val="3212705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4650" y="841375"/>
            <a:ext cx="4040188" cy="2273300"/>
          </a:xfrm>
          <a:prstGeom prst="rect">
            <a:avLst/>
          </a:prstGeom>
        </p:spPr>
      </p:sp>
      <p:sp>
        <p:nvSpPr>
          <p:cNvPr id="3" name="ノート プレースホルダー 2"/>
          <p:cNvSpPr>
            <a:spLocks noGrp="1"/>
          </p:cNvSpPr>
          <p:nvPr>
            <p:ph type="body" idx="1"/>
          </p:nvPr>
        </p:nvSpPr>
        <p:spPr>
          <a:xfrm>
            <a:off x="986949" y="3241586"/>
            <a:ext cx="7895590" cy="2652207"/>
          </a:xfrm>
          <a:prstGeom prst="rect">
            <a:avLst/>
          </a:prstGeom>
        </p:spPr>
        <p:txBody>
          <a:bodyPr/>
          <a:lstStyle/>
          <a:p>
            <a:r>
              <a:rPr kumimoji="1" lang="ja-JP" altLang="en-US" sz="1200" dirty="0"/>
              <a:t>１．はじめに</a:t>
            </a:r>
            <a:endParaRPr kumimoji="1" lang="en-US" altLang="ja-JP" sz="1200" dirty="0"/>
          </a:p>
          <a:p>
            <a:r>
              <a:rPr kumimoji="1" lang="ja-JP" altLang="en-US" sz="1200" dirty="0"/>
              <a:t>私が担当した利用者の</a:t>
            </a:r>
            <a:r>
              <a:rPr kumimoji="1" lang="en-US" altLang="ja-JP" sz="1200" dirty="0"/>
              <a:t>G</a:t>
            </a:r>
            <a:r>
              <a:rPr kumimoji="1" lang="ja-JP" altLang="en-US" sz="1200" dirty="0"/>
              <a:t>さんは、♡高次脳機能障害を患っている方です。</a:t>
            </a:r>
            <a:endParaRPr kumimoji="1" lang="en-US" altLang="ja-JP" sz="1200" dirty="0"/>
          </a:p>
          <a:p>
            <a:r>
              <a:rPr kumimoji="1" lang="ja-JP" altLang="en-US" sz="1200" dirty="0"/>
              <a:t>しかし、この方♡すごい方でリハビリをして車いす→多点杖歩行になるまで回復されました。</a:t>
            </a:r>
            <a:endParaRPr kumimoji="1" lang="en-US" altLang="ja-JP" sz="1200" dirty="0"/>
          </a:p>
          <a:p>
            <a:r>
              <a:rPr kumimoji="1" lang="ja-JP" altLang="en-US" sz="1200" dirty="0"/>
              <a:t>そして、高次脳機能障害の症状があまり見られない方でもあり、♡</a:t>
            </a:r>
            <a:r>
              <a:rPr lang="ja-JP" altLang="en-US" sz="1200" dirty="0"/>
              <a:t>もっと高次脳機能障害を詳しく知り、</a:t>
            </a:r>
            <a:r>
              <a:rPr lang="en-US" altLang="ja-JP" sz="1200" dirty="0"/>
              <a:t>G</a:t>
            </a:r>
            <a:r>
              <a:rPr lang="ja-JP" altLang="en-US" sz="1200" dirty="0" err="1"/>
              <a:t>さんに</a:t>
            </a:r>
            <a:r>
              <a:rPr lang="ja-JP" altLang="en-US" sz="1200" dirty="0"/>
              <a:t>ついての理解を深めたいと思いました。</a:t>
            </a:r>
            <a:endParaRPr kumimoji="1" lang="en-US" altLang="ja-JP" sz="1200" dirty="0"/>
          </a:p>
          <a:p>
            <a:endParaRPr kumimoji="1" lang="ja-JP" altLang="en-US" dirty="0"/>
          </a:p>
        </p:txBody>
      </p:sp>
    </p:spTree>
    <p:extLst>
      <p:ext uri="{BB962C8B-B14F-4D97-AF65-F5344CB8AC3E}">
        <p14:creationId xmlns:p14="http://schemas.microsoft.com/office/powerpoint/2010/main" val="2451664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4650" y="841375"/>
            <a:ext cx="4040188" cy="2273300"/>
          </a:xfrm>
          <a:prstGeom prst="rect">
            <a:avLst/>
          </a:prstGeom>
        </p:spPr>
      </p:sp>
      <p:sp>
        <p:nvSpPr>
          <p:cNvPr id="3" name="ノート プレースホルダー 2"/>
          <p:cNvSpPr>
            <a:spLocks noGrp="1"/>
          </p:cNvSpPr>
          <p:nvPr>
            <p:ph type="body" idx="1"/>
          </p:nvPr>
        </p:nvSpPr>
        <p:spPr>
          <a:xfrm>
            <a:off x="986949" y="3241586"/>
            <a:ext cx="7895590" cy="2652207"/>
          </a:xfrm>
          <a:prstGeom prst="rect">
            <a:avLst/>
          </a:prstGeom>
        </p:spPr>
        <p:txBody>
          <a:bodyPr/>
          <a:lstStyle/>
          <a:p>
            <a:r>
              <a:rPr kumimoji="1" lang="ja-JP" altLang="en-US" dirty="0"/>
              <a:t>実施３日目</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毎日する項目が増えてきました。トレーニングに意欲を持っていただけるように声かけをし、足踏み、スクワットを</a:t>
            </a:r>
            <a:r>
              <a:rPr kumimoji="0" lang="en-US" altLang="ja-JP"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20</a:t>
            </a:r>
            <a:r>
              <a:rPr kumimoji="0" lang="ja-JP" altLang="en-US"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回と、目標回数に近づけることができました。トレーニング中、</a:t>
            </a:r>
            <a:r>
              <a:rPr kumimoji="0" lang="en-US" altLang="ja-JP"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G</a:t>
            </a:r>
            <a:r>
              <a:rPr kumimoji="0" lang="ja-JP" altLang="en-US" sz="1200" b="0" i="0" u="none" strike="noStrike" cap="none" normalizeH="0" baseline="0" dirty="0" err="1">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さんに</a:t>
            </a:r>
            <a:r>
              <a:rPr kumimoji="0" lang="ja-JP" altLang="en-US"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普段運動不足である話などをすると、どのように体を動かせばよいかなどの運動の話をよく話してくださるようになりました。</a:t>
            </a:r>
            <a:endParaRPr kumimoji="0" lang="ja-JP" altLang="en-US" sz="1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a:p>
            <a:endParaRPr kumimoji="1" lang="ja-JP" altLang="en-US" dirty="0"/>
          </a:p>
        </p:txBody>
      </p:sp>
    </p:spTree>
    <p:extLst>
      <p:ext uri="{BB962C8B-B14F-4D97-AF65-F5344CB8AC3E}">
        <p14:creationId xmlns:p14="http://schemas.microsoft.com/office/powerpoint/2010/main" val="38880266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4650" y="841375"/>
            <a:ext cx="4040188" cy="2273300"/>
          </a:xfrm>
          <a:prstGeom prst="rect">
            <a:avLst/>
          </a:prstGeom>
        </p:spPr>
      </p:sp>
      <p:sp>
        <p:nvSpPr>
          <p:cNvPr id="3" name="ノート プレースホルダー 2"/>
          <p:cNvSpPr>
            <a:spLocks noGrp="1"/>
          </p:cNvSpPr>
          <p:nvPr>
            <p:ph type="body" idx="1"/>
          </p:nvPr>
        </p:nvSpPr>
        <p:spPr>
          <a:xfrm>
            <a:off x="986949" y="3241586"/>
            <a:ext cx="7895590" cy="265220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00" dirty="0">
                <a:solidFill>
                  <a:prstClr val="black"/>
                </a:solidFill>
                <a:latin typeface="BIZ UDゴシック" panose="020B0400000000000000" pitchFamily="49" charset="-128"/>
                <a:ea typeface="BIZ UDゴシック" panose="020B0400000000000000" pitchFamily="49" charset="-128"/>
              </a:rPr>
              <a:t>最終日、決まった時間に下肢筋力トレーニングができませんでしたが、職員さんに声をかけていただき、すべての項目を実施することができました。</a:t>
            </a:r>
            <a:r>
              <a:rPr kumimoji="1" lang="ja-JP" altLang="en-US" dirty="0"/>
              <a:t>そしてチェック表が完成し、最終日も</a:t>
            </a:r>
            <a:r>
              <a:rPr kumimoji="1" lang="en-US" altLang="ja-JP" dirty="0"/>
              <a:t>G</a:t>
            </a:r>
            <a:r>
              <a:rPr kumimoji="1" lang="ja-JP" altLang="en-US" dirty="0" err="1"/>
              <a:t>さんと</a:t>
            </a:r>
            <a:r>
              <a:rPr kumimoji="1" lang="ja-JP" altLang="en-US" dirty="0"/>
              <a:t>健康についての会話が弾ませることができました。♡下肢筋力トレーニングを継続した結果、実習中、ふらつきや、転倒はありませんでした。</a:t>
            </a:r>
          </a:p>
        </p:txBody>
      </p:sp>
    </p:spTree>
    <p:extLst>
      <p:ext uri="{BB962C8B-B14F-4D97-AF65-F5344CB8AC3E}">
        <p14:creationId xmlns:p14="http://schemas.microsoft.com/office/powerpoint/2010/main" val="1426056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4650" y="841375"/>
            <a:ext cx="4040188" cy="2273300"/>
          </a:xfrm>
          <a:prstGeom prst="rect">
            <a:avLst/>
          </a:prstGeom>
        </p:spPr>
      </p:sp>
      <p:sp>
        <p:nvSpPr>
          <p:cNvPr id="3" name="ノート プレースホルダー 2"/>
          <p:cNvSpPr>
            <a:spLocks noGrp="1"/>
          </p:cNvSpPr>
          <p:nvPr>
            <p:ph type="body" idx="1"/>
          </p:nvPr>
        </p:nvSpPr>
        <p:spPr>
          <a:xfrm>
            <a:off x="986949" y="3241586"/>
            <a:ext cx="7895590" cy="265220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考察と今後の課題</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個別援助計画では</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、始めはあまり服薬チェックについて興味をもっていただけませんでしたが、チェック表が完成した際には、笑顔になっていただくことができました。また、　</a:t>
            </a:r>
            <a:r>
              <a:rPr lang="ja-JP"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利用者さんの活動量や体力面に配慮し</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た</a:t>
            </a:r>
            <a:r>
              <a:rPr lang="ja-JP"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声かけを</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することで</a:t>
            </a:r>
            <a:r>
              <a:rPr lang="ja-JP"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、少しずつ下肢筋力トレーニングの項目回数を増やしていくことができ</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ました。今後の課題は継続して服薬管理と下肢筋力トレーニング行うことで</a:t>
            </a:r>
            <a:r>
              <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G</a:t>
            </a:r>
            <a:r>
              <a:rPr lang="ja-JP" altLang="en-US" sz="1200" kern="100" dirty="0" err="1">
                <a:latin typeface="BIZ UDゴシック" panose="020B0400000000000000" pitchFamily="49" charset="-128"/>
                <a:ea typeface="BIZ UDゴシック" panose="020B0400000000000000" pitchFamily="49" charset="-128"/>
                <a:cs typeface="Times New Roman" panose="02020603050405020304" pitchFamily="18" charset="0"/>
              </a:rPr>
              <a:t>さんの</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ニーズでもある安心して外出が出来るようになることを目指します。</a:t>
            </a:r>
            <a:endParaRPr lang="ja-JP" altLang="en-US" dirty="0"/>
          </a:p>
        </p:txBody>
      </p:sp>
    </p:spTree>
    <p:extLst>
      <p:ext uri="{BB962C8B-B14F-4D97-AF65-F5344CB8AC3E}">
        <p14:creationId xmlns:p14="http://schemas.microsoft.com/office/powerpoint/2010/main" val="40358990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4650" y="841375"/>
            <a:ext cx="4040188" cy="2273300"/>
          </a:xfrm>
          <a:prstGeom prst="rect">
            <a:avLst/>
          </a:prstGeom>
        </p:spPr>
      </p:sp>
      <p:sp>
        <p:nvSpPr>
          <p:cNvPr id="3" name="ノート プレースホルダー 2"/>
          <p:cNvSpPr>
            <a:spLocks noGrp="1"/>
          </p:cNvSpPr>
          <p:nvPr>
            <p:ph type="body" idx="1"/>
          </p:nvPr>
        </p:nvSpPr>
        <p:spPr>
          <a:xfrm>
            <a:off x="986949" y="3241586"/>
            <a:ext cx="7895590" cy="2652207"/>
          </a:xfrm>
          <a:prstGeom prst="rect">
            <a:avLst/>
          </a:prstGeom>
        </p:spPr>
        <p:txBody>
          <a:bodyPr/>
          <a:lstStyle/>
          <a:p>
            <a:r>
              <a:rPr kumimoji="1" lang="ja-JP" altLang="en-US" dirty="0"/>
              <a:t>謝辞です。</a:t>
            </a:r>
            <a:endParaRPr kumimoji="1" lang="en-US" altLang="ja-JP" sz="1200" dirty="0">
              <a:solidFill>
                <a:schemeClr val="tx1"/>
              </a:solidFill>
              <a:latin typeface="+mn-lt"/>
              <a:ea typeface="+mn-ea"/>
              <a:cs typeface="+mn-cs"/>
            </a:endParaRPr>
          </a:p>
          <a:p>
            <a:r>
              <a:rPr lang="ja-JP" altLang="ja-JP" sz="12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小規模多機能ホーム</a:t>
            </a:r>
            <a:r>
              <a:rPr lang="ja-JP" altLang="ja-JP" sz="1200" dirty="0" err="1">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つ</a:t>
            </a:r>
            <a:r>
              <a:rPr lang="ja-JP" altLang="ja-JP" sz="12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かがわ職員の皆様、担当利用者の</a:t>
            </a:r>
            <a:r>
              <a:rPr lang="en-US" altLang="ja-JP" sz="12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G</a:t>
            </a:r>
            <a:r>
              <a:rPr lang="ja-JP" altLang="ja-JP" sz="12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様</a:t>
            </a:r>
            <a:r>
              <a:rPr lang="ja-JP" altLang="en-US" sz="12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、ご指導してくださった皆様、先生方、</a:t>
            </a:r>
            <a:r>
              <a:rPr lang="ja-JP" altLang="ja-JP" sz="12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大変お世話になりました。ありがとうございました。</a:t>
            </a:r>
            <a:endParaRPr kumimoji="1" lang="ja-JP" altLang="en-US" dirty="0"/>
          </a:p>
        </p:txBody>
      </p:sp>
    </p:spTree>
    <p:extLst>
      <p:ext uri="{BB962C8B-B14F-4D97-AF65-F5344CB8AC3E}">
        <p14:creationId xmlns:p14="http://schemas.microsoft.com/office/powerpoint/2010/main" val="36403590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4650" y="841375"/>
            <a:ext cx="4040188" cy="2273300"/>
          </a:xfrm>
          <a:prstGeom prst="rect">
            <a:avLst/>
          </a:prstGeom>
        </p:spPr>
      </p:sp>
      <p:sp>
        <p:nvSpPr>
          <p:cNvPr id="3" name="ノート プレースホルダー 2"/>
          <p:cNvSpPr>
            <a:spLocks noGrp="1"/>
          </p:cNvSpPr>
          <p:nvPr>
            <p:ph type="body" idx="1"/>
          </p:nvPr>
        </p:nvSpPr>
        <p:spPr>
          <a:xfrm>
            <a:off x="986949" y="3241586"/>
            <a:ext cx="7895590" cy="2652207"/>
          </a:xfrm>
          <a:prstGeom prst="rect">
            <a:avLst/>
          </a:prstGeom>
        </p:spPr>
        <p:txBody>
          <a:bodyPr/>
          <a:lstStyle/>
          <a:p>
            <a:r>
              <a:rPr lang="ja-JP" altLang="ja-JP"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引用・参考文献・資料</a:t>
            </a:r>
            <a:r>
              <a:rPr lang="ja-JP" altLang="en-US"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は以下の通りです。</a:t>
            </a:r>
            <a:endParaRPr lang="en-US" altLang="ja-JP" dirty="0">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endParaRPr kumimoji="1" lang="ja-JP" altLang="en-US" dirty="0"/>
          </a:p>
        </p:txBody>
      </p:sp>
    </p:spTree>
    <p:extLst>
      <p:ext uri="{BB962C8B-B14F-4D97-AF65-F5344CB8AC3E}">
        <p14:creationId xmlns:p14="http://schemas.microsoft.com/office/powerpoint/2010/main" val="4465068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4650" y="841375"/>
            <a:ext cx="4040188" cy="2273300"/>
          </a:xfrm>
          <a:prstGeom prst="rect">
            <a:avLst/>
          </a:prstGeom>
        </p:spPr>
      </p:sp>
      <p:sp>
        <p:nvSpPr>
          <p:cNvPr id="3" name="ノート プレースホルダー 2"/>
          <p:cNvSpPr>
            <a:spLocks noGrp="1"/>
          </p:cNvSpPr>
          <p:nvPr>
            <p:ph type="body" idx="1"/>
          </p:nvPr>
        </p:nvSpPr>
        <p:spPr>
          <a:xfrm>
            <a:off x="986949" y="3241586"/>
            <a:ext cx="7895590" cy="2652207"/>
          </a:xfrm>
          <a:prstGeom prst="rect">
            <a:avLst/>
          </a:prstGeom>
        </p:spPr>
        <p:txBody>
          <a:bodyPr/>
          <a:lstStyle/>
          <a:p>
            <a:r>
              <a:rPr kumimoji="1" lang="ja-JP" altLang="en-US" dirty="0"/>
              <a:t>ご清聴ありがとうございました。</a:t>
            </a:r>
          </a:p>
        </p:txBody>
      </p:sp>
    </p:spTree>
    <p:extLst>
      <p:ext uri="{BB962C8B-B14F-4D97-AF65-F5344CB8AC3E}">
        <p14:creationId xmlns:p14="http://schemas.microsoft.com/office/powerpoint/2010/main" val="2035283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4650" y="841375"/>
            <a:ext cx="4040188" cy="2273300"/>
          </a:xfrm>
          <a:prstGeom prst="rect">
            <a:avLst/>
          </a:prstGeom>
        </p:spPr>
      </p:sp>
      <p:sp>
        <p:nvSpPr>
          <p:cNvPr id="3" name="ノート プレースホルダー 2"/>
          <p:cNvSpPr>
            <a:spLocks noGrp="1"/>
          </p:cNvSpPr>
          <p:nvPr>
            <p:ph type="body" idx="1"/>
          </p:nvPr>
        </p:nvSpPr>
        <p:spPr>
          <a:xfrm>
            <a:off x="986949" y="3241586"/>
            <a:ext cx="7895590" cy="2652207"/>
          </a:xfrm>
          <a:prstGeom prst="rect">
            <a:avLst/>
          </a:prstGeom>
        </p:spPr>
        <p:txBody>
          <a:bodyPr/>
          <a:lstStyle/>
          <a:p>
            <a:r>
              <a:rPr lang="ja-JP" altLang="en-US" dirty="0"/>
              <a:t>２．基本研究</a:t>
            </a:r>
            <a:endParaRPr lang="en-US" altLang="ja-JP" dirty="0"/>
          </a:p>
          <a:p>
            <a:r>
              <a:rPr lang="ja-JP" altLang="ja-JP" dirty="0"/>
              <a:t>高次脳機能障害とは、病気や事故などで脳に損傷を受け、その後遺症として生じた認知障害のために日常生活や</a:t>
            </a:r>
            <a:r>
              <a:rPr lang="ja-JP" altLang="en-US" dirty="0"/>
              <a:t>人との交流</a:t>
            </a:r>
            <a:r>
              <a:rPr lang="ja-JP" altLang="ja-JP" dirty="0"/>
              <a:t>に支障がある状態をい</a:t>
            </a:r>
            <a:r>
              <a:rPr lang="ja-JP" altLang="en-US" dirty="0"/>
              <a:t>います。</a:t>
            </a:r>
            <a:endParaRPr lang="en-US" altLang="ja-JP" dirty="0"/>
          </a:p>
        </p:txBody>
      </p:sp>
    </p:spTree>
    <p:extLst>
      <p:ext uri="{BB962C8B-B14F-4D97-AF65-F5344CB8AC3E}">
        <p14:creationId xmlns:p14="http://schemas.microsoft.com/office/powerpoint/2010/main" val="2504685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4650" y="841375"/>
            <a:ext cx="4040188" cy="2273300"/>
          </a:xfrm>
          <a:prstGeom prst="rect">
            <a:avLst/>
          </a:prstGeom>
        </p:spPr>
      </p:sp>
      <p:sp>
        <p:nvSpPr>
          <p:cNvPr id="3" name="ノート プレースホルダー 2"/>
          <p:cNvSpPr>
            <a:spLocks noGrp="1"/>
          </p:cNvSpPr>
          <p:nvPr>
            <p:ph type="body" idx="1"/>
          </p:nvPr>
        </p:nvSpPr>
        <p:spPr>
          <a:xfrm>
            <a:off x="986949" y="3241586"/>
            <a:ext cx="7895590" cy="265220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ea typeface="ＭＳ Ｐ明朝" panose="02020600040205080304" pitchFamily="18" charset="-128"/>
                <a:cs typeface="Segoe UI Symbol" panose="020B0502040204020203" pitchFamily="34" charset="0"/>
              </a:rPr>
              <a:t>高次脳機能障害のおもな症状と特徴です。</a:t>
            </a:r>
            <a:endParaRPr lang="en-US" altLang="ja-JP" dirty="0">
              <a:ea typeface="ＭＳ Ｐ明朝" panose="02020600040205080304" pitchFamily="18" charset="-128"/>
              <a:cs typeface="Segoe UI Symbol"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dirty="0"/>
              <a:t>認知障害の主なものとして、</a:t>
            </a:r>
            <a:r>
              <a:rPr lang="ja-JP" altLang="en-US" dirty="0"/>
              <a:t>記憶力が低下する♡</a:t>
            </a:r>
            <a:r>
              <a:rPr lang="ja-JP" altLang="ja-JP" dirty="0"/>
              <a:t>記憶障害</a:t>
            </a:r>
            <a:r>
              <a:rPr lang="ja-JP" altLang="en-US" dirty="0"/>
              <a:t>、危険察知をする注意力が低下する♡</a:t>
            </a:r>
            <a:r>
              <a:rPr lang="ja-JP" altLang="ja-JP" dirty="0"/>
              <a:t>注意障害、</a:t>
            </a:r>
            <a:r>
              <a:rPr lang="ja-JP" altLang="en-US" dirty="0"/>
              <a:t>計画を立てて行う力が低下する♡</a:t>
            </a:r>
            <a:r>
              <a:rPr lang="ja-JP" altLang="ja-JP" dirty="0"/>
              <a:t>遂行機能障害、</a:t>
            </a:r>
            <a:r>
              <a:rPr lang="ja-JP" altLang="en-US" dirty="0"/>
              <a:t>感情のコントロールがうまくできなくなる♡</a:t>
            </a:r>
            <a:r>
              <a:rPr lang="ja-JP" altLang="ja-JP" dirty="0"/>
              <a:t>社会的行動障害と、</a:t>
            </a:r>
            <a:r>
              <a:rPr lang="ja-JP" altLang="en-US" dirty="0"/>
              <a:t>言葉を理解することが難しい♡</a:t>
            </a:r>
            <a:r>
              <a:rPr lang="ja-JP" altLang="ja-JP" dirty="0"/>
              <a:t>失語・</a:t>
            </a:r>
            <a:r>
              <a:rPr lang="ja-JP" altLang="en-US" dirty="0"/>
              <a:t>使い慣れた道具の使い方がわからなくなる♡</a:t>
            </a:r>
            <a:r>
              <a:rPr lang="ja-JP" altLang="ja-JP" dirty="0"/>
              <a:t>失行・</a:t>
            </a:r>
            <a:r>
              <a:rPr lang="ja-JP" altLang="en-US" dirty="0"/>
              <a:t>ものを認識することができなくなってしまう♡</a:t>
            </a:r>
            <a:r>
              <a:rPr lang="ja-JP" altLang="ja-JP" dirty="0"/>
              <a:t>失認などがあります</a:t>
            </a:r>
            <a:r>
              <a:rPr lang="ja-JP" altLang="en-US" dirty="0"/>
              <a:t>。</a:t>
            </a:r>
            <a:endParaRPr lang="en-US" altLang="ja-JP" dirty="0">
              <a:ea typeface="ＭＳ Ｐ明朝" panose="02020600040205080304" pitchFamily="18" charset="-128"/>
              <a:cs typeface="Segoe UI Symbol"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a:p>
            <a:endParaRPr kumimoji="1" lang="ja-JP" altLang="en-US" dirty="0"/>
          </a:p>
        </p:txBody>
      </p:sp>
    </p:spTree>
    <p:extLst>
      <p:ext uri="{BB962C8B-B14F-4D97-AF65-F5344CB8AC3E}">
        <p14:creationId xmlns:p14="http://schemas.microsoft.com/office/powerpoint/2010/main" val="2869808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4650" y="841375"/>
            <a:ext cx="4040188" cy="2273300"/>
          </a:xfrm>
          <a:prstGeom prst="rect">
            <a:avLst/>
          </a:prstGeom>
        </p:spPr>
      </p:sp>
      <p:sp>
        <p:nvSpPr>
          <p:cNvPr id="3" name="ノート プレースホルダー 2"/>
          <p:cNvSpPr>
            <a:spLocks noGrp="1"/>
          </p:cNvSpPr>
          <p:nvPr>
            <p:ph type="body" idx="1"/>
          </p:nvPr>
        </p:nvSpPr>
        <p:spPr>
          <a:xfrm>
            <a:off x="986949" y="3241586"/>
            <a:ext cx="7895590" cy="2652207"/>
          </a:xfrm>
          <a:prstGeom prst="rect">
            <a:avLst/>
          </a:prstGeom>
        </p:spPr>
        <p:txBody>
          <a:bodyPr/>
          <a:lstStyle/>
          <a:p>
            <a:r>
              <a:rPr kumimoji="1" lang="ja-JP" altLang="en-US" dirty="0"/>
              <a:t>支援の工夫、ポイントはご覧のとおりです。その人の価値観を尊重した支援が大切です。</a:t>
            </a:r>
            <a:endParaRPr kumimoji="1" lang="en-US" altLang="ja-JP" dirty="0"/>
          </a:p>
        </p:txBody>
      </p:sp>
    </p:spTree>
    <p:extLst>
      <p:ext uri="{BB962C8B-B14F-4D97-AF65-F5344CB8AC3E}">
        <p14:creationId xmlns:p14="http://schemas.microsoft.com/office/powerpoint/2010/main" val="1737147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4650" y="841375"/>
            <a:ext cx="4040188" cy="2273300"/>
          </a:xfrm>
          <a:prstGeom prst="rect">
            <a:avLst/>
          </a:prstGeom>
        </p:spPr>
      </p:sp>
      <p:sp>
        <p:nvSpPr>
          <p:cNvPr id="3" name="ノート プレースホルダー 2"/>
          <p:cNvSpPr>
            <a:spLocks noGrp="1"/>
          </p:cNvSpPr>
          <p:nvPr>
            <p:ph type="body" idx="1"/>
          </p:nvPr>
        </p:nvSpPr>
        <p:spPr>
          <a:xfrm>
            <a:off x="986949" y="3241586"/>
            <a:ext cx="7895590" cy="2652207"/>
          </a:xfrm>
          <a:prstGeom prst="rect">
            <a:avLst/>
          </a:prstGeom>
        </p:spPr>
        <p:txBody>
          <a:bodyPr/>
          <a:lstStyle/>
          <a:p>
            <a:r>
              <a:rPr kumimoji="1" lang="ja-JP" altLang="en-US" dirty="0"/>
              <a:t>３．利用者の概要</a:t>
            </a:r>
            <a:endParaRPr kumimoji="1" lang="en-US" altLang="ja-JP" dirty="0"/>
          </a:p>
          <a:p>
            <a:r>
              <a:rPr kumimoji="1" lang="ja-JP" altLang="en-US" dirty="0"/>
              <a:t>身体的側面では</a:t>
            </a:r>
            <a:r>
              <a:rPr kumimoji="1" lang="en-US" altLang="ja-JP" dirty="0"/>
              <a:t>G</a:t>
            </a:r>
            <a:r>
              <a:rPr kumimoji="1" lang="ja-JP" altLang="en-US" dirty="0"/>
              <a:t>さん、</a:t>
            </a:r>
            <a:r>
              <a:rPr kumimoji="1" lang="en-US" altLang="ja-JP" dirty="0"/>
              <a:t>75</a:t>
            </a:r>
            <a:r>
              <a:rPr kumimoji="1" lang="ja-JP" altLang="en-US" dirty="0"/>
              <a:t>歳、女性、要介護度は３です。既往歴の右前頭葉皮下出血によって♡高次脳機能障害を患っています。</a:t>
            </a:r>
          </a:p>
        </p:txBody>
      </p:sp>
    </p:spTree>
    <p:extLst>
      <p:ext uri="{BB962C8B-B14F-4D97-AF65-F5344CB8AC3E}">
        <p14:creationId xmlns:p14="http://schemas.microsoft.com/office/powerpoint/2010/main" val="2016639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4650" y="841375"/>
            <a:ext cx="4040188" cy="2273300"/>
          </a:xfrm>
          <a:prstGeom prst="rect">
            <a:avLst/>
          </a:prstGeom>
        </p:spPr>
      </p:sp>
      <p:sp>
        <p:nvSpPr>
          <p:cNvPr id="3" name="ノート プレースホルダー 2"/>
          <p:cNvSpPr>
            <a:spLocks noGrp="1"/>
          </p:cNvSpPr>
          <p:nvPr>
            <p:ph type="body" idx="1"/>
          </p:nvPr>
        </p:nvSpPr>
        <p:spPr>
          <a:xfrm>
            <a:off x="986949" y="3241586"/>
            <a:ext cx="7895590" cy="2652207"/>
          </a:xfrm>
          <a:prstGeom prst="rect">
            <a:avLst/>
          </a:prstGeom>
        </p:spPr>
        <p:txBody>
          <a:bodyPr/>
          <a:lstStyle/>
          <a:p>
            <a:r>
              <a:rPr kumimoji="1" lang="en-US" altLang="ja-JP" dirty="0"/>
              <a:t>ADL</a:t>
            </a:r>
            <a:r>
              <a:rPr kumimoji="1" lang="ja-JP" altLang="en-US" dirty="0"/>
              <a:t>の状態で支援が必要な場面はこの二つです。</a:t>
            </a:r>
            <a:endParaRPr kumimoji="1" lang="en-US" altLang="ja-JP" dirty="0"/>
          </a:p>
          <a:p>
            <a:r>
              <a:rPr kumimoji="1" lang="ja-JP" altLang="en-US" dirty="0"/>
              <a:t>移動：見守り　はじめは車いすだった</a:t>
            </a:r>
            <a:r>
              <a:rPr kumimoji="1" lang="en-US" altLang="ja-JP" dirty="0"/>
              <a:t>G</a:t>
            </a:r>
            <a:r>
              <a:rPr kumimoji="1" lang="ja-JP" altLang="en-US" dirty="0" err="1"/>
              <a:t>さんですが</a:t>
            </a:r>
            <a:r>
              <a:rPr kumimoji="1" lang="ja-JP" altLang="en-US" dirty="0"/>
              <a:t>リハビリに励み、現在は多点杖を使用されています。</a:t>
            </a:r>
            <a:endParaRPr kumimoji="1" lang="en-US" altLang="ja-JP" dirty="0"/>
          </a:p>
          <a:p>
            <a:r>
              <a:rPr kumimoji="1" lang="ja-JP" altLang="en-US" dirty="0"/>
              <a:t>そのほかは自立されています。</a:t>
            </a:r>
            <a:endParaRPr kumimoji="1" lang="en-US" altLang="ja-JP" dirty="0"/>
          </a:p>
          <a:p>
            <a:endParaRPr kumimoji="1" lang="ja-JP" altLang="en-US" dirty="0"/>
          </a:p>
        </p:txBody>
      </p:sp>
    </p:spTree>
    <p:extLst>
      <p:ext uri="{BB962C8B-B14F-4D97-AF65-F5344CB8AC3E}">
        <p14:creationId xmlns:p14="http://schemas.microsoft.com/office/powerpoint/2010/main" val="1325300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4650" y="841375"/>
            <a:ext cx="4040188" cy="2273300"/>
          </a:xfrm>
          <a:prstGeom prst="rect">
            <a:avLst/>
          </a:prstGeom>
        </p:spPr>
      </p:sp>
      <p:sp>
        <p:nvSpPr>
          <p:cNvPr id="3" name="ノート プレースホルダー 2"/>
          <p:cNvSpPr>
            <a:spLocks noGrp="1"/>
          </p:cNvSpPr>
          <p:nvPr>
            <p:ph type="body" idx="1"/>
          </p:nvPr>
        </p:nvSpPr>
        <p:spPr>
          <a:xfrm>
            <a:off x="986949" y="3241586"/>
            <a:ext cx="7895590" cy="2652207"/>
          </a:xfrm>
          <a:prstGeom prst="rect">
            <a:avLst/>
          </a:prstGeom>
        </p:spPr>
        <p:txBody>
          <a:bodyPr/>
          <a:lstStyle/>
          <a:p>
            <a:r>
              <a:rPr kumimoji="1" lang="ja-JP" altLang="en-US" dirty="0"/>
              <a:t>生活歴は</a:t>
            </a:r>
            <a:endParaRPr kumimoji="1" lang="en-US" altLang="ja-JP" dirty="0"/>
          </a:p>
          <a:p>
            <a:r>
              <a:rPr kumimoji="1" lang="ja-JP" altLang="en-US" sz="1200" dirty="0">
                <a:solidFill>
                  <a:schemeClr val="tx1"/>
                </a:solidFill>
              </a:rPr>
              <a:t>仕事の関係で車を運転していた際、意識を失くして交差点で停車しているところを通行人に発見されたそうです。その後病院へ搬送。頭部</a:t>
            </a:r>
            <a:r>
              <a:rPr kumimoji="1" lang="en-US" altLang="ja-JP" sz="1200" dirty="0">
                <a:solidFill>
                  <a:schemeClr val="tx1"/>
                </a:solidFill>
                <a:latin typeface="HGPｺﾞｼｯｸM" panose="020B0600000000000000" pitchFamily="50" charset="-128"/>
                <a:ea typeface="HGPｺﾞｼｯｸM" panose="020B0600000000000000" pitchFamily="50" charset="-128"/>
              </a:rPr>
              <a:t>CT</a:t>
            </a:r>
            <a:r>
              <a:rPr kumimoji="1" lang="ja-JP" altLang="en-US" sz="1200" dirty="0">
                <a:solidFill>
                  <a:schemeClr val="tx1"/>
                </a:solidFill>
              </a:rPr>
              <a:t>の結果右前頭葉皮下出血と診断されました。現在は在宅復帰をし、一人暮らしをしながら現施設、小規模多機能ホームを利用されています。</a:t>
            </a:r>
          </a:p>
          <a:p>
            <a:endParaRPr kumimoji="1" lang="ja-JP" altLang="en-US" dirty="0"/>
          </a:p>
        </p:txBody>
      </p:sp>
    </p:spTree>
    <p:extLst>
      <p:ext uri="{BB962C8B-B14F-4D97-AF65-F5344CB8AC3E}">
        <p14:creationId xmlns:p14="http://schemas.microsoft.com/office/powerpoint/2010/main" val="1177726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G</a:t>
            </a:r>
            <a:r>
              <a:rPr kumimoji="1" lang="ja-JP" altLang="en-US" dirty="0" err="1"/>
              <a:t>さんが</a:t>
            </a:r>
            <a:r>
              <a:rPr kumimoji="1" lang="ja-JP" altLang="en-US" dirty="0"/>
              <a:t>利用されている小規模多機能ホームとは、自宅で生活している方が、自身の都合に合わせて、♡職員が家に来てくれる訪問、♡利用者さんが施設に行く通所、♡施設に短期間宿泊するショートステイが利用できるシステムです。</a:t>
            </a:r>
            <a:endParaRPr kumimoji="1" lang="en-US" altLang="ja-JP" dirty="0"/>
          </a:p>
          <a:p>
            <a:endParaRPr kumimoji="1" lang="en-US" altLang="ja-JP" dirty="0"/>
          </a:p>
        </p:txBody>
      </p:sp>
    </p:spTree>
    <p:extLst>
      <p:ext uri="{BB962C8B-B14F-4D97-AF65-F5344CB8AC3E}">
        <p14:creationId xmlns:p14="http://schemas.microsoft.com/office/powerpoint/2010/main" val="1228303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E9C0352-7CEC-42B5-9439-61765030D62D}" type="datetime1">
              <a:rPr kumimoji="1" lang="ja-JP" altLang="en-US" smtClean="0"/>
              <a:t>2023/3/29</a:t>
            </a:fld>
            <a:endParaRPr kumimoji="1" lang="ja-JP" alt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kumimoji="1" lang="ja-JP" alt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7BAAFA0A-72A3-4CFD-9E51-58261893F1F3}" type="slidenum">
              <a:rPr kumimoji="1" lang="ja-JP" altLang="en-US" smtClean="0"/>
              <a:t>‹#›</a:t>
            </a:fld>
            <a:endParaRPr kumimoji="1" lang="ja-JP" altLang="en-US"/>
          </a:p>
        </p:txBody>
      </p:sp>
    </p:spTree>
    <p:extLst>
      <p:ext uri="{BB962C8B-B14F-4D97-AF65-F5344CB8AC3E}">
        <p14:creationId xmlns:p14="http://schemas.microsoft.com/office/powerpoint/2010/main" val="1260668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CB6FE99-572E-481E-8493-F78F1D5FAA94}" type="datetime1">
              <a:rPr kumimoji="1" lang="ja-JP" altLang="en-US" smtClean="0"/>
              <a:t>2023/3/29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BAAFA0A-72A3-4CFD-9E51-58261893F1F3}" type="slidenum">
              <a:rPr kumimoji="1" lang="ja-JP" altLang="en-US" smtClean="0"/>
              <a:t>‹#›</a:t>
            </a:fld>
            <a:endParaRPr kumimoji="1" lang="ja-JP" altLang="en-US"/>
          </a:p>
        </p:txBody>
      </p:sp>
    </p:spTree>
    <p:extLst>
      <p:ext uri="{BB962C8B-B14F-4D97-AF65-F5344CB8AC3E}">
        <p14:creationId xmlns:p14="http://schemas.microsoft.com/office/powerpoint/2010/main" val="2726139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5015AE9-C5D7-4250-9E1D-07D3E0F72B0B}" type="datetime1">
              <a:rPr kumimoji="1" lang="ja-JP" altLang="en-US" smtClean="0"/>
              <a:t>2023/3/29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BAAFA0A-72A3-4CFD-9E51-58261893F1F3}" type="slidenum">
              <a:rPr kumimoji="1" lang="ja-JP" altLang="en-US" smtClean="0"/>
              <a:t>‹#›</a:t>
            </a:fld>
            <a:endParaRPr kumimoji="1" lang="ja-JP" altLang="en-US"/>
          </a:p>
        </p:txBody>
      </p:sp>
    </p:spTree>
    <p:extLst>
      <p:ext uri="{BB962C8B-B14F-4D97-AF65-F5344CB8AC3E}">
        <p14:creationId xmlns:p14="http://schemas.microsoft.com/office/powerpoint/2010/main" val="3945638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2407E3B-0822-4CBF-AB84-A39D5506C932}" type="datetime1">
              <a:rPr kumimoji="1" lang="ja-JP" altLang="en-US" smtClean="0"/>
              <a:t>2023/3/29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BAAFA0A-72A3-4CFD-9E51-58261893F1F3}" type="slidenum">
              <a:rPr kumimoji="1" lang="ja-JP" altLang="en-US" smtClean="0"/>
              <a:t>‹#›</a:t>
            </a:fld>
            <a:endParaRPr kumimoji="1" lang="ja-JP" altLang="en-US"/>
          </a:p>
        </p:txBody>
      </p:sp>
    </p:spTree>
    <p:extLst>
      <p:ext uri="{BB962C8B-B14F-4D97-AF65-F5344CB8AC3E}">
        <p14:creationId xmlns:p14="http://schemas.microsoft.com/office/powerpoint/2010/main" val="53510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28F428C-538C-4A00-BFA0-95303A53A49A}" type="datetime1">
              <a:rPr kumimoji="1" lang="ja-JP" altLang="en-US" smtClean="0"/>
              <a:t>2023/3/29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BAAFA0A-72A3-4CFD-9E51-58261893F1F3}" type="slidenum">
              <a:rPr kumimoji="1" lang="ja-JP" altLang="en-US" smtClean="0"/>
              <a:t>‹#›</a:t>
            </a:fld>
            <a:endParaRPr kumimoji="1" lang="ja-JP" altLang="en-US"/>
          </a:p>
        </p:txBody>
      </p:sp>
    </p:spTree>
    <p:extLst>
      <p:ext uri="{BB962C8B-B14F-4D97-AF65-F5344CB8AC3E}">
        <p14:creationId xmlns:p14="http://schemas.microsoft.com/office/powerpoint/2010/main" val="520515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B881C5A-304D-459D-BAB5-020FA73F9930}" type="datetime1">
              <a:rPr kumimoji="1" lang="ja-JP" altLang="en-US" smtClean="0"/>
              <a:t>2023/3/29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BAAFA0A-72A3-4CFD-9E51-58261893F1F3}" type="slidenum">
              <a:rPr kumimoji="1" lang="ja-JP" altLang="en-US" smtClean="0"/>
              <a:t>‹#›</a:t>
            </a:fld>
            <a:endParaRPr kumimoji="1" lang="ja-JP" altLang="en-US"/>
          </a:p>
        </p:txBody>
      </p:sp>
    </p:spTree>
    <p:extLst>
      <p:ext uri="{BB962C8B-B14F-4D97-AF65-F5344CB8AC3E}">
        <p14:creationId xmlns:p14="http://schemas.microsoft.com/office/powerpoint/2010/main" val="1317683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C93936C-FE0D-417E-8C2C-3234FCCA240D}" type="datetime1">
              <a:rPr kumimoji="1" lang="ja-JP" altLang="en-US" smtClean="0"/>
              <a:t>2023/3/29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BAAFA0A-72A3-4CFD-9E51-58261893F1F3}" type="slidenum">
              <a:rPr kumimoji="1" lang="ja-JP" altLang="en-US" smtClean="0"/>
              <a:t>‹#›</a:t>
            </a:fld>
            <a:endParaRPr kumimoji="1" lang="ja-JP" altLang="en-US"/>
          </a:p>
        </p:txBody>
      </p:sp>
    </p:spTree>
    <p:extLst>
      <p:ext uri="{BB962C8B-B14F-4D97-AF65-F5344CB8AC3E}">
        <p14:creationId xmlns:p14="http://schemas.microsoft.com/office/powerpoint/2010/main" val="218798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AA14ADF-7799-4E1C-B4AA-36EAB5CEA7A7}" type="datetime1">
              <a:rPr kumimoji="1" lang="ja-JP" altLang="en-US" smtClean="0"/>
              <a:t>2023/3/29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BAAFA0A-72A3-4CFD-9E51-58261893F1F3}" type="slidenum">
              <a:rPr kumimoji="1" lang="ja-JP" altLang="en-US" smtClean="0"/>
              <a:t>‹#›</a:t>
            </a:fld>
            <a:endParaRPr kumimoji="1" lang="ja-JP" altLang="en-US"/>
          </a:p>
        </p:txBody>
      </p:sp>
    </p:spTree>
    <p:extLst>
      <p:ext uri="{BB962C8B-B14F-4D97-AF65-F5344CB8AC3E}">
        <p14:creationId xmlns:p14="http://schemas.microsoft.com/office/powerpoint/2010/main" val="1385984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8A9145-6334-4CE9-8E11-1E150BFADF2B}" type="datetime1">
              <a:rPr kumimoji="1" lang="ja-JP" altLang="en-US" smtClean="0"/>
              <a:t>2023/3/29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BAAFA0A-72A3-4CFD-9E51-58261893F1F3}" type="slidenum">
              <a:rPr kumimoji="1" lang="ja-JP" altLang="en-US" smtClean="0"/>
              <a:t>‹#›</a:t>
            </a:fld>
            <a:endParaRPr kumimoji="1" lang="ja-JP" altLang="en-US"/>
          </a:p>
        </p:txBody>
      </p:sp>
    </p:spTree>
    <p:extLst>
      <p:ext uri="{BB962C8B-B14F-4D97-AF65-F5344CB8AC3E}">
        <p14:creationId xmlns:p14="http://schemas.microsoft.com/office/powerpoint/2010/main" val="245865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ja-JP" altLang="en-US"/>
              <a:t>マスター テキストの書式設定</a:t>
            </a:r>
          </a:p>
        </p:txBody>
      </p:sp>
      <p:sp>
        <p:nvSpPr>
          <p:cNvPr id="5" name="Date Placeholder 4"/>
          <p:cNvSpPr>
            <a:spLocks noGrp="1"/>
          </p:cNvSpPr>
          <p:nvPr>
            <p:ph type="dt" sz="half" idx="10"/>
          </p:nvPr>
        </p:nvSpPr>
        <p:spPr/>
        <p:txBody>
          <a:bodyPr/>
          <a:lstStyle/>
          <a:p>
            <a:fld id="{AFE41F9B-8A4E-4C71-B3C9-78518CA66597}" type="datetime1">
              <a:rPr kumimoji="1" lang="ja-JP" altLang="en-US" smtClean="0"/>
              <a:t>2023/3/29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7BAAFA0A-72A3-4CFD-9E51-58261893F1F3}" type="slidenum">
              <a:rPr kumimoji="1" lang="ja-JP" altLang="en-US" smtClean="0"/>
              <a:t>‹#›</a:t>
            </a:fld>
            <a:endParaRPr kumimoji="1" lang="ja-JP" altLang="en-US"/>
          </a:p>
        </p:txBody>
      </p:sp>
    </p:spTree>
    <p:extLst>
      <p:ext uri="{BB962C8B-B14F-4D97-AF65-F5344CB8AC3E}">
        <p14:creationId xmlns:p14="http://schemas.microsoft.com/office/powerpoint/2010/main" val="4227593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08C3B121-BF9C-4EF9-99F9-E9E1F4148360}" type="datetime1">
              <a:rPr kumimoji="1" lang="ja-JP" altLang="en-US" smtClean="0"/>
              <a:t>2023/3/29</a:t>
            </a:fld>
            <a:endParaRPr kumimoji="1" lang="ja-JP" alt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7BAAFA0A-72A3-4CFD-9E51-58261893F1F3}" type="slidenum">
              <a:rPr kumimoji="1" lang="ja-JP" altLang="en-US" smtClean="0"/>
              <a:t>‹#›</a:t>
            </a:fld>
            <a:endParaRPr kumimoji="1" lang="ja-JP" altLang="en-US"/>
          </a:p>
        </p:txBody>
      </p:sp>
    </p:spTree>
    <p:extLst>
      <p:ext uri="{BB962C8B-B14F-4D97-AF65-F5344CB8AC3E}">
        <p14:creationId xmlns:p14="http://schemas.microsoft.com/office/powerpoint/2010/main" val="58593547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709E914A-4057-4BB9-8E72-4922DF756E6D}" type="datetime1">
              <a:rPr kumimoji="1" lang="ja-JP" altLang="en-US" smtClean="0"/>
              <a:t>2023/3/29</a:t>
            </a:fld>
            <a:endParaRPr kumimoji="1" lang="ja-JP" alt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kumimoji="1" lang="ja-JP" alt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7BAAFA0A-72A3-4CFD-9E51-58261893F1F3}" type="slidenum">
              <a:rPr kumimoji="1" lang="ja-JP" altLang="en-US" smtClean="0"/>
              <a:t>‹#›</a:t>
            </a:fld>
            <a:endParaRPr kumimoji="1" lang="ja-JP" altLang="en-US"/>
          </a:p>
        </p:txBody>
      </p:sp>
    </p:spTree>
    <p:extLst>
      <p:ext uri="{BB962C8B-B14F-4D97-AF65-F5344CB8AC3E}">
        <p14:creationId xmlns:p14="http://schemas.microsoft.com/office/powerpoint/2010/main" val="217905773"/>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hf sldNum="0" hdr="0" ftr="0" dt="0"/>
  <p:txStyles>
    <p:titleStyle>
      <a:lvl1pPr algn="l" defTabSz="914400" rtl="0" eaLnBrk="1" latinLnBrk="0" hangingPunct="1">
        <a:lnSpc>
          <a:spcPct val="85000"/>
        </a:lnSpc>
        <a:spcBef>
          <a:spcPct val="0"/>
        </a:spcBef>
        <a:buNone/>
        <a:defRPr kumimoji="1"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kumimoji="1"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kumimoji="1"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kumimoji="1"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6A23A9-63E3-4396-90B9-1C5D4BD90B7E}"/>
              </a:ext>
            </a:extLst>
          </p:cNvPr>
          <p:cNvSpPr>
            <a:spLocks noGrp="1"/>
          </p:cNvSpPr>
          <p:nvPr>
            <p:ph type="ctrTitle"/>
          </p:nvPr>
        </p:nvSpPr>
        <p:spPr>
          <a:xfrm>
            <a:off x="1100052" y="2402380"/>
            <a:ext cx="10058399" cy="1645920"/>
          </a:xfrm>
        </p:spPr>
        <p:txBody>
          <a:bodyPr>
            <a:normAutofit/>
          </a:bodyPr>
          <a:lstStyle/>
          <a:p>
            <a:pPr algn="ctr"/>
            <a:r>
              <a:rPr lang="ja-JP" altLang="en-US" sz="6000" dirty="0"/>
              <a:t>継続する</a:t>
            </a:r>
            <a:r>
              <a:rPr kumimoji="1" lang="ja-JP" altLang="en-US" sz="6000" dirty="0"/>
              <a:t>力</a:t>
            </a:r>
          </a:p>
        </p:txBody>
      </p:sp>
      <p:sp>
        <p:nvSpPr>
          <p:cNvPr id="3" name="字幕 2">
            <a:extLst>
              <a:ext uri="{FF2B5EF4-FFF2-40B4-BE49-F238E27FC236}">
                <a16:creationId xmlns:a16="http://schemas.microsoft.com/office/drawing/2014/main" id="{24099ADB-E8EB-4A83-ABA9-43F223A9DAC1}"/>
              </a:ext>
            </a:extLst>
          </p:cNvPr>
          <p:cNvSpPr>
            <a:spLocks noGrp="1"/>
          </p:cNvSpPr>
          <p:nvPr>
            <p:ph type="subTitle" idx="1"/>
          </p:nvPr>
        </p:nvSpPr>
        <p:spPr>
          <a:xfrm>
            <a:off x="1481899" y="4111827"/>
            <a:ext cx="9228201" cy="646331"/>
          </a:xfrm>
        </p:spPr>
        <p:txBody>
          <a:bodyPr>
            <a:normAutofit/>
          </a:bodyPr>
          <a:lstStyle/>
          <a:p>
            <a:r>
              <a:rPr kumimoji="1" lang="ja-JP" altLang="en-US" sz="4000" dirty="0"/>
              <a:t>～高次脳機能障害とリハビリテーション～</a:t>
            </a:r>
          </a:p>
        </p:txBody>
      </p:sp>
    </p:spTree>
    <p:extLst>
      <p:ext uri="{BB962C8B-B14F-4D97-AF65-F5344CB8AC3E}">
        <p14:creationId xmlns:p14="http://schemas.microsoft.com/office/powerpoint/2010/main" val="3404362406"/>
      </p:ext>
    </p:extLst>
  </p:cSld>
  <p:clrMapOvr>
    <a:masterClrMapping/>
  </p:clrMapOvr>
  <mc:AlternateContent xmlns:mc="http://schemas.openxmlformats.org/markup-compatibility/2006" xmlns:p14="http://schemas.microsoft.com/office/powerpoint/2010/main">
    <mc:Choice Requires="p14">
      <p:transition spd="slow" p14:dur="2000" advTm="3995"/>
    </mc:Choice>
    <mc:Fallback xmlns="">
      <p:transition spd="slow" advTm="399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42A2B120-0436-4B13-A89F-58317220D8A6}"/>
              </a:ext>
            </a:extLst>
          </p:cNvPr>
          <p:cNvSpPr/>
          <p:nvPr/>
        </p:nvSpPr>
        <p:spPr>
          <a:xfrm>
            <a:off x="879022" y="1140159"/>
            <a:ext cx="10774262" cy="4781734"/>
          </a:xfrm>
          <a:prstGeom prst="roundRect">
            <a:avLst/>
          </a:prstGeom>
          <a:solidFill>
            <a:schemeClr val="bg1"/>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828000" bIns="396000" rtlCol="0" anchor="t"/>
          <a:lstStyle/>
          <a:p>
            <a:r>
              <a:rPr kumimoji="1" lang="ja-JP" altLang="en-US" sz="4800" dirty="0">
                <a:solidFill>
                  <a:schemeClr val="tx1"/>
                </a:solidFill>
                <a:latin typeface="HGPｺﾞｼｯｸM" panose="020B0600000000000000" pitchFamily="50" charset="-128"/>
                <a:ea typeface="HGPｺﾞｼｯｸM" panose="020B0600000000000000" pitchFamily="50" charset="-128"/>
              </a:rPr>
              <a:t>周りの人の様子や、最近の出来事を</a:t>
            </a:r>
            <a:endParaRPr kumimoji="1" lang="en-US" altLang="ja-JP" sz="4800" dirty="0">
              <a:solidFill>
                <a:schemeClr val="tx1"/>
              </a:solidFill>
              <a:latin typeface="HGPｺﾞｼｯｸM" panose="020B0600000000000000" pitchFamily="50" charset="-128"/>
              <a:ea typeface="HGPｺﾞｼｯｸM" panose="020B0600000000000000" pitchFamily="50" charset="-128"/>
            </a:endParaRPr>
          </a:p>
          <a:p>
            <a:r>
              <a:rPr kumimoji="1" lang="ja-JP" altLang="en-US" sz="4800" dirty="0">
                <a:solidFill>
                  <a:schemeClr val="tx1"/>
                </a:solidFill>
                <a:latin typeface="HGPｺﾞｼｯｸM" panose="020B0600000000000000" pitchFamily="50" charset="-128"/>
                <a:ea typeface="HGPｺﾞｼｯｸM" panose="020B0600000000000000" pitchFamily="50" charset="-128"/>
              </a:rPr>
              <a:t>よく覚えている。</a:t>
            </a:r>
            <a:endParaRPr kumimoji="1" lang="en-US" altLang="ja-JP" sz="4800" dirty="0">
              <a:solidFill>
                <a:schemeClr val="tx1"/>
              </a:solidFill>
              <a:latin typeface="HGPｺﾞｼｯｸM" panose="020B0600000000000000" pitchFamily="50" charset="-128"/>
              <a:ea typeface="HGPｺﾞｼｯｸM" panose="020B0600000000000000" pitchFamily="50" charset="-128"/>
            </a:endParaRPr>
          </a:p>
          <a:p>
            <a:r>
              <a:rPr kumimoji="1" lang="ja-JP" altLang="en-US" sz="4800" dirty="0">
                <a:solidFill>
                  <a:schemeClr val="tx1"/>
                </a:solidFill>
                <a:latin typeface="HGPｺﾞｼｯｸM" panose="020B0600000000000000" pitchFamily="50" charset="-128"/>
                <a:ea typeface="HGPｺﾞｼｯｸM" panose="020B0600000000000000" pitchFamily="50" charset="-128"/>
              </a:rPr>
              <a:t>リハビリテーションを頑張った。　</a:t>
            </a:r>
            <a:endParaRPr kumimoji="1" lang="en-US" altLang="ja-JP" sz="4800" dirty="0">
              <a:solidFill>
                <a:schemeClr val="tx1"/>
              </a:solidFill>
              <a:latin typeface="HGPｺﾞｼｯｸM" panose="020B0600000000000000" pitchFamily="50" charset="-128"/>
              <a:ea typeface="HGPｺﾞｼｯｸM" panose="020B0600000000000000" pitchFamily="50" charset="-128"/>
            </a:endParaRPr>
          </a:p>
          <a:p>
            <a:r>
              <a:rPr kumimoji="1" lang="en-US" altLang="ja-JP" sz="4800" dirty="0">
                <a:solidFill>
                  <a:schemeClr val="tx1"/>
                </a:solidFill>
                <a:latin typeface="HGPｺﾞｼｯｸM" panose="020B0600000000000000" pitchFamily="50" charset="-128"/>
                <a:ea typeface="HGPｺﾞｼｯｸM" panose="020B0600000000000000" pitchFamily="50" charset="-128"/>
              </a:rPr>
              <a:t>                               </a:t>
            </a:r>
            <a:r>
              <a:rPr kumimoji="1" lang="ja-JP" altLang="en-US" sz="4800" dirty="0">
                <a:solidFill>
                  <a:schemeClr val="tx1"/>
                </a:solidFill>
                <a:latin typeface="HGPｺﾞｼｯｸM" panose="020B0600000000000000" pitchFamily="50" charset="-128"/>
                <a:ea typeface="HGPｺﾞｼｯｸM" panose="020B0600000000000000" pitchFamily="50" charset="-128"/>
              </a:rPr>
              <a:t>→意志が強い。　　　</a:t>
            </a:r>
            <a:endParaRPr kumimoji="1" lang="en-US" altLang="ja-JP" sz="4800" dirty="0">
              <a:solidFill>
                <a:schemeClr val="tx1"/>
              </a:solidFill>
              <a:latin typeface="HGPｺﾞｼｯｸM" panose="020B0600000000000000" pitchFamily="50" charset="-128"/>
              <a:ea typeface="HGPｺﾞｼｯｸM" panose="020B0600000000000000" pitchFamily="50" charset="-128"/>
            </a:endParaRPr>
          </a:p>
        </p:txBody>
      </p:sp>
      <p:sp>
        <p:nvSpPr>
          <p:cNvPr id="8" name="正方形/長方形 7">
            <a:extLst>
              <a:ext uri="{FF2B5EF4-FFF2-40B4-BE49-F238E27FC236}">
                <a16:creationId xmlns:a16="http://schemas.microsoft.com/office/drawing/2014/main" id="{3A2C1097-F64C-481B-8695-CD4B1AA47F3A}"/>
              </a:ext>
            </a:extLst>
          </p:cNvPr>
          <p:cNvSpPr/>
          <p:nvPr/>
        </p:nvSpPr>
        <p:spPr>
          <a:xfrm>
            <a:off x="689203" y="950253"/>
            <a:ext cx="3058885" cy="903309"/>
          </a:xfrm>
          <a:prstGeom prst="rect">
            <a:avLst/>
          </a:prstGeom>
          <a:solidFill>
            <a:schemeClr val="bg1"/>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B90F26C3-2445-46ED-8AD7-12D73AE6C708}"/>
              </a:ext>
            </a:extLst>
          </p:cNvPr>
          <p:cNvSpPr/>
          <p:nvPr/>
        </p:nvSpPr>
        <p:spPr>
          <a:xfrm>
            <a:off x="838204" y="1047964"/>
            <a:ext cx="2764970" cy="707886"/>
          </a:xfrm>
          <a:prstGeom prst="rect">
            <a:avLst/>
          </a:prstGeom>
        </p:spPr>
        <p:txBody>
          <a:bodyPr wrap="square">
            <a:spAutoFit/>
          </a:bodyPr>
          <a:lstStyle/>
          <a:p>
            <a:r>
              <a:rPr kumimoji="1" lang="ja-JP" altLang="en-US" sz="4000" dirty="0">
                <a:solidFill>
                  <a:schemeClr val="accent3">
                    <a:lumMod val="50000"/>
                  </a:schemeClr>
                </a:solidFill>
                <a:latin typeface="HG創英角ｺﾞｼｯｸUB" panose="020B0909000000000000" pitchFamily="49" charset="-128"/>
                <a:ea typeface="HG創英角ｺﾞｼｯｸUB" panose="020B0909000000000000" pitchFamily="49" charset="-128"/>
              </a:rPr>
              <a:t>心理的側面</a:t>
            </a:r>
            <a:endParaRPr kumimoji="1" lang="en-US" altLang="ja-JP" sz="4000" dirty="0">
              <a:solidFill>
                <a:schemeClr val="accent3">
                  <a:lumMod val="50000"/>
                </a:schemeClr>
              </a:solidFill>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312022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fade">
                                      <p:cBhvr>
                                        <p:cTn id="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E362CD-171F-467A-B1B2-68828021DBA1}"/>
              </a:ext>
            </a:extLst>
          </p:cNvPr>
          <p:cNvSpPr>
            <a:spLocks noGrp="1"/>
          </p:cNvSpPr>
          <p:nvPr>
            <p:ph type="title"/>
          </p:nvPr>
        </p:nvSpPr>
        <p:spPr>
          <a:xfrm>
            <a:off x="543697" y="133773"/>
            <a:ext cx="10772775" cy="1658198"/>
          </a:xfrm>
        </p:spPr>
        <p:txBody>
          <a:bodyPr/>
          <a:lstStyle/>
          <a:p>
            <a:r>
              <a:rPr kumimoji="1" lang="ja-JP" altLang="en-US" dirty="0"/>
              <a:t>４．個別援助計画の立案・実施・評価</a:t>
            </a:r>
          </a:p>
        </p:txBody>
      </p:sp>
      <p:sp>
        <p:nvSpPr>
          <p:cNvPr id="3" name="コンテンツ プレースホルダー 2">
            <a:extLst>
              <a:ext uri="{FF2B5EF4-FFF2-40B4-BE49-F238E27FC236}">
                <a16:creationId xmlns:a16="http://schemas.microsoft.com/office/drawing/2014/main" id="{3F1C9521-5BD9-47F1-8CB2-E44897BF3566}"/>
              </a:ext>
            </a:extLst>
          </p:cNvPr>
          <p:cNvSpPr>
            <a:spLocks noGrp="1"/>
          </p:cNvSpPr>
          <p:nvPr>
            <p:ph idx="1"/>
          </p:nvPr>
        </p:nvSpPr>
        <p:spPr>
          <a:xfrm>
            <a:off x="452301" y="1658319"/>
            <a:ext cx="11287398" cy="4897463"/>
          </a:xfrm>
        </p:spPr>
        <p:txBody>
          <a:bodyPr>
            <a:normAutofit lnSpcReduction="10000"/>
          </a:bodyPr>
          <a:lstStyle/>
          <a:p>
            <a:pPr>
              <a:spcBef>
                <a:spcPts val="2400"/>
              </a:spcBef>
            </a:pPr>
            <a:r>
              <a:rPr kumimoji="1" lang="ja-JP" altLang="en-US" sz="4400" dirty="0">
                <a:latin typeface="BIZ UDゴシック" panose="020B0400000000000000" pitchFamily="49" charset="-128"/>
                <a:ea typeface="BIZ UDゴシック" panose="020B0400000000000000" pitchFamily="49" charset="-128"/>
              </a:rPr>
              <a:t>短期目標：</a:t>
            </a:r>
            <a:endParaRPr kumimoji="1" lang="en-US" altLang="ja-JP" sz="4400" dirty="0">
              <a:latin typeface="BIZ UDゴシック" panose="020B0400000000000000" pitchFamily="49" charset="-128"/>
              <a:ea typeface="BIZ UDゴシック" panose="020B0400000000000000" pitchFamily="49" charset="-128"/>
            </a:endParaRPr>
          </a:p>
          <a:p>
            <a:pPr marL="0" indent="0">
              <a:spcBef>
                <a:spcPts val="2400"/>
              </a:spcBef>
              <a:buNone/>
            </a:pPr>
            <a:r>
              <a:rPr kumimoji="1" lang="ja-JP" altLang="en-US" sz="4400" dirty="0">
                <a:latin typeface="BIZ UDゴシック" panose="020B0400000000000000" pitchFamily="49" charset="-128"/>
                <a:ea typeface="BIZ UDゴシック" panose="020B0400000000000000" pitchFamily="49" charset="-128"/>
              </a:rPr>
              <a:t>１</a:t>
            </a:r>
            <a:r>
              <a:rPr kumimoji="1" lang="en-US" altLang="ja-JP" sz="4400" dirty="0">
                <a:latin typeface="BIZ UDゴシック" panose="020B0400000000000000" pitchFamily="49" charset="-128"/>
                <a:ea typeface="BIZ UDゴシック" panose="020B0400000000000000" pitchFamily="49" charset="-128"/>
              </a:rPr>
              <a:t>.</a:t>
            </a:r>
            <a:r>
              <a:rPr kumimoji="1" lang="ja-JP" altLang="en-US" sz="4400" dirty="0">
                <a:latin typeface="BIZ UDゴシック" panose="020B0400000000000000" pitchFamily="49" charset="-128"/>
                <a:ea typeface="BIZ UDゴシック" panose="020B0400000000000000" pitchFamily="49" charset="-128"/>
              </a:rPr>
              <a:t>服薬の管理を継続する</a:t>
            </a:r>
            <a:r>
              <a:rPr lang="ja-JP" altLang="en-US" sz="4400" dirty="0">
                <a:latin typeface="BIZ UDゴシック" panose="020B0400000000000000" pitchFamily="49" charset="-128"/>
                <a:ea typeface="BIZ UDゴシック" panose="020B0400000000000000" pitchFamily="49" charset="-128"/>
              </a:rPr>
              <a:t>。</a:t>
            </a:r>
            <a:endParaRPr lang="en-US" altLang="ja-JP" sz="4400" dirty="0">
              <a:latin typeface="BIZ UDゴシック" panose="020B0400000000000000" pitchFamily="49" charset="-128"/>
              <a:ea typeface="BIZ UDゴシック" panose="020B0400000000000000" pitchFamily="49" charset="-128"/>
            </a:endParaRPr>
          </a:p>
          <a:p>
            <a:pPr>
              <a:spcBef>
                <a:spcPts val="2400"/>
              </a:spcBef>
            </a:pPr>
            <a:r>
              <a:rPr lang="ja-JP" altLang="en-US" sz="44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44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薬の服薬管理の必要性を強く感じ</a:t>
            </a:r>
            <a:r>
              <a:rPr lang="ja-JP" altLang="en-US" sz="44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た</a:t>
            </a:r>
            <a:r>
              <a:rPr lang="ja-JP" altLang="ja-JP" sz="44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ため。</a:t>
            </a:r>
            <a:endParaRPr lang="en-US" altLang="ja-JP" sz="44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0" indent="0" algn="just">
              <a:spcBef>
                <a:spcPts val="2400"/>
              </a:spcBef>
              <a:buNone/>
            </a:pPr>
            <a:r>
              <a:rPr lang="ja-JP" altLang="en-US" sz="4400" dirty="0">
                <a:latin typeface="BIZ UDゴシック" panose="020B0400000000000000" pitchFamily="49" charset="-128"/>
                <a:ea typeface="BIZ UDゴシック" panose="020B0400000000000000" pitchFamily="49" charset="-128"/>
              </a:rPr>
              <a:t>２</a:t>
            </a:r>
            <a:r>
              <a:rPr lang="en-US" altLang="ja-JP" sz="4400" dirty="0">
                <a:latin typeface="BIZ UDゴシック" panose="020B0400000000000000" pitchFamily="49" charset="-128"/>
                <a:ea typeface="BIZ UDゴシック" panose="020B0400000000000000" pitchFamily="49" charset="-128"/>
              </a:rPr>
              <a:t>.</a:t>
            </a:r>
            <a:r>
              <a:rPr lang="ja-JP" altLang="en-US" sz="4400" dirty="0">
                <a:latin typeface="BIZ UDゴシック" panose="020B0400000000000000" pitchFamily="49" charset="-128"/>
                <a:ea typeface="BIZ UDゴシック" panose="020B0400000000000000" pitchFamily="49" charset="-128"/>
              </a:rPr>
              <a:t>下肢筋力を鍛え、転倒予防をする。</a:t>
            </a:r>
            <a:endParaRPr lang="en-US" altLang="ja-JP" sz="4400" dirty="0">
              <a:latin typeface="BIZ UDゴシック" panose="020B0400000000000000" pitchFamily="49" charset="-128"/>
              <a:ea typeface="BIZ UDゴシック" panose="020B0400000000000000" pitchFamily="49" charset="-128"/>
            </a:endParaRPr>
          </a:p>
          <a:p>
            <a:pPr marL="0" indent="0">
              <a:spcBef>
                <a:spcPts val="2400"/>
              </a:spcBef>
              <a:buNone/>
            </a:pPr>
            <a:r>
              <a:rPr lang="ja-JP" altLang="en-US" sz="44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44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外出の機会が増えたことによる転倒</a:t>
            </a:r>
            <a:r>
              <a:rPr lang="ja-JP" altLang="en-US" sz="44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の</a:t>
            </a:r>
            <a:endParaRPr lang="en-US" altLang="ja-JP" sz="44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0" indent="0">
              <a:spcBef>
                <a:spcPts val="2400"/>
              </a:spcBef>
              <a:buNone/>
            </a:pPr>
            <a:r>
              <a:rPr lang="ja-JP" altLang="en-US" sz="44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　リスクが高まったため。</a:t>
            </a:r>
            <a:endParaRPr lang="ja-JP" altLang="ja-JP" sz="44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spcBef>
                <a:spcPts val="2400"/>
              </a:spcBef>
            </a:pPr>
            <a:endParaRPr lang="en-US" altLang="ja-JP" sz="4400" dirty="0">
              <a:latin typeface="BIZ UDゴシック" panose="020B0400000000000000" pitchFamily="49" charset="-128"/>
              <a:ea typeface="BIZ UDゴシック" panose="020B0400000000000000" pitchFamily="49" charset="-128"/>
            </a:endParaRPr>
          </a:p>
          <a:p>
            <a:pPr>
              <a:spcBef>
                <a:spcPts val="2400"/>
              </a:spcBef>
            </a:pPr>
            <a:endParaRPr kumimoji="1" lang="en-US" altLang="ja-JP" sz="44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82680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500"/>
                                        <p:tgtEl>
                                          <p:spTgt spid="3">
                                            <p:txEl>
                                              <p:pRg st="4" end="4"/>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wipe(left)">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0B2243-0C51-4765-8EB0-8585239D603F}"/>
              </a:ext>
            </a:extLst>
          </p:cNvPr>
          <p:cNvSpPr>
            <a:spLocks noGrp="1"/>
          </p:cNvSpPr>
          <p:nvPr>
            <p:ph type="title"/>
          </p:nvPr>
        </p:nvSpPr>
        <p:spPr>
          <a:xfrm>
            <a:off x="526420" y="393101"/>
            <a:ext cx="4495068" cy="1065498"/>
          </a:xfrm>
        </p:spPr>
        <p:txBody>
          <a:bodyPr>
            <a:normAutofit fontScale="90000"/>
          </a:bodyPr>
          <a:lstStyle/>
          <a:p>
            <a:r>
              <a:rPr lang="en-US" altLang="ja-JP" sz="6000" dirty="0">
                <a:latin typeface="HGP創英角ｺﾞｼｯｸUB" panose="020B0900000000000000" pitchFamily="50" charset="-128"/>
                <a:ea typeface="HGP創英角ｺﾞｼｯｸUB" panose="020B0900000000000000" pitchFamily="50" charset="-128"/>
              </a:rPr>
              <a:t>G</a:t>
            </a:r>
            <a:r>
              <a:rPr lang="ja-JP" altLang="en-US" sz="6000" dirty="0" err="1">
                <a:latin typeface="HGP創英角ｺﾞｼｯｸUB" panose="020B0900000000000000" pitchFamily="50" charset="-128"/>
                <a:ea typeface="HGP創英角ｺﾞｼｯｸUB" panose="020B0900000000000000" pitchFamily="50" charset="-128"/>
              </a:rPr>
              <a:t>さんの</a:t>
            </a:r>
            <a:r>
              <a:rPr lang="ja-JP" altLang="en-US" sz="6000" dirty="0">
                <a:latin typeface="HGP創英角ｺﾞｼｯｸUB" panose="020B0900000000000000" pitchFamily="50" charset="-128"/>
                <a:ea typeface="HGP創英角ｺﾞｼｯｸUB" panose="020B0900000000000000" pitchFamily="50" charset="-128"/>
              </a:rPr>
              <a:t>一週間</a:t>
            </a:r>
            <a:endParaRPr kumimoji="1" lang="ja-JP" altLang="en-US" sz="6000" dirty="0">
              <a:latin typeface="HGP創英角ｺﾞｼｯｸUB" panose="020B0900000000000000" pitchFamily="50" charset="-128"/>
              <a:ea typeface="HGP創英角ｺﾞｼｯｸUB" panose="020B0900000000000000" pitchFamily="50" charset="-128"/>
            </a:endParaRPr>
          </a:p>
        </p:txBody>
      </p:sp>
      <p:graphicFrame>
        <p:nvGraphicFramePr>
          <p:cNvPr id="3" name="表 2">
            <a:extLst>
              <a:ext uri="{FF2B5EF4-FFF2-40B4-BE49-F238E27FC236}">
                <a16:creationId xmlns:a16="http://schemas.microsoft.com/office/drawing/2014/main" id="{696FDE06-F7B5-4856-8F91-CA90DA59D394}"/>
              </a:ext>
            </a:extLst>
          </p:cNvPr>
          <p:cNvGraphicFramePr>
            <a:graphicFrameLocks noGrp="1"/>
          </p:cNvGraphicFramePr>
          <p:nvPr>
            <p:extLst>
              <p:ext uri="{D42A27DB-BD31-4B8C-83A1-F6EECF244321}">
                <p14:modId xmlns:p14="http://schemas.microsoft.com/office/powerpoint/2010/main" val="1269499852"/>
              </p:ext>
            </p:extLst>
          </p:nvPr>
        </p:nvGraphicFramePr>
        <p:xfrm>
          <a:off x="374241" y="1458599"/>
          <a:ext cx="11443507" cy="4541148"/>
        </p:xfrm>
        <a:graphic>
          <a:graphicData uri="http://schemas.openxmlformats.org/drawingml/2006/table">
            <a:tbl>
              <a:tblPr firstRow="1" bandRow="1">
                <a:tableStyleId>{5C22544A-7EE6-4342-B048-85BDC9FD1C3A}</a:tableStyleId>
              </a:tblPr>
              <a:tblGrid>
                <a:gridCol w="1951859">
                  <a:extLst>
                    <a:ext uri="{9D8B030D-6E8A-4147-A177-3AD203B41FA5}">
                      <a16:colId xmlns:a16="http://schemas.microsoft.com/office/drawing/2014/main" val="3728685043"/>
                    </a:ext>
                  </a:extLst>
                </a:gridCol>
                <a:gridCol w="1186456">
                  <a:extLst>
                    <a:ext uri="{9D8B030D-6E8A-4147-A177-3AD203B41FA5}">
                      <a16:colId xmlns:a16="http://schemas.microsoft.com/office/drawing/2014/main" val="2592821264"/>
                    </a:ext>
                  </a:extLst>
                </a:gridCol>
                <a:gridCol w="1186456">
                  <a:extLst>
                    <a:ext uri="{9D8B030D-6E8A-4147-A177-3AD203B41FA5}">
                      <a16:colId xmlns:a16="http://schemas.microsoft.com/office/drawing/2014/main" val="122073048"/>
                    </a:ext>
                  </a:extLst>
                </a:gridCol>
                <a:gridCol w="1186456">
                  <a:extLst>
                    <a:ext uri="{9D8B030D-6E8A-4147-A177-3AD203B41FA5}">
                      <a16:colId xmlns:a16="http://schemas.microsoft.com/office/drawing/2014/main" val="3078945311"/>
                    </a:ext>
                  </a:extLst>
                </a:gridCol>
                <a:gridCol w="1186456">
                  <a:extLst>
                    <a:ext uri="{9D8B030D-6E8A-4147-A177-3AD203B41FA5}">
                      <a16:colId xmlns:a16="http://schemas.microsoft.com/office/drawing/2014/main" val="118588198"/>
                    </a:ext>
                  </a:extLst>
                </a:gridCol>
                <a:gridCol w="1186456">
                  <a:extLst>
                    <a:ext uri="{9D8B030D-6E8A-4147-A177-3AD203B41FA5}">
                      <a16:colId xmlns:a16="http://schemas.microsoft.com/office/drawing/2014/main" val="3621495026"/>
                    </a:ext>
                  </a:extLst>
                </a:gridCol>
                <a:gridCol w="1186456">
                  <a:extLst>
                    <a:ext uri="{9D8B030D-6E8A-4147-A177-3AD203B41FA5}">
                      <a16:colId xmlns:a16="http://schemas.microsoft.com/office/drawing/2014/main" val="3078291577"/>
                    </a:ext>
                  </a:extLst>
                </a:gridCol>
                <a:gridCol w="1186456">
                  <a:extLst>
                    <a:ext uri="{9D8B030D-6E8A-4147-A177-3AD203B41FA5}">
                      <a16:colId xmlns:a16="http://schemas.microsoft.com/office/drawing/2014/main" val="488020628"/>
                    </a:ext>
                  </a:extLst>
                </a:gridCol>
                <a:gridCol w="1186456">
                  <a:extLst>
                    <a:ext uri="{9D8B030D-6E8A-4147-A177-3AD203B41FA5}">
                      <a16:colId xmlns:a16="http://schemas.microsoft.com/office/drawing/2014/main" val="524477156"/>
                    </a:ext>
                  </a:extLst>
                </a:gridCol>
              </a:tblGrid>
              <a:tr h="1371213">
                <a:tc>
                  <a:txBody>
                    <a:bodyPr/>
                    <a:lstStyle/>
                    <a:p>
                      <a:pPr algn="ctr">
                        <a:lnSpc>
                          <a:spcPct val="250000"/>
                        </a:lnSpc>
                      </a:pPr>
                      <a:endParaRPr kumimoji="1" lang="ja-JP" altLang="en-US" sz="2800" dirty="0">
                        <a:solidFill>
                          <a:schemeClr val="tx1"/>
                        </a:solidFill>
                        <a:latin typeface="HGP創英角ｺﾞｼｯｸUB" panose="020B0900000000000000" pitchFamily="50" charset="-128"/>
                        <a:ea typeface="HGP創英角ｺﾞｼｯｸUB" panose="020B0900000000000000"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kumimoji="1" lang="ja-JP" altLang="en-US" sz="3200" dirty="0">
                          <a:solidFill>
                            <a:sysClr val="windowText" lastClr="000000"/>
                          </a:solidFill>
                          <a:latin typeface="HGP創英角ｺﾞｼｯｸUB" panose="020B0900000000000000" pitchFamily="50" charset="-128"/>
                          <a:ea typeface="HGP創英角ｺﾞｼｯｸUB" panose="020B0900000000000000" pitchFamily="50" charset="-128"/>
                        </a:rPr>
                        <a:t>１日目</a:t>
                      </a:r>
                    </a:p>
                  </a:txBody>
                  <a:tcPr vert="eaVert">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kumimoji="1" lang="ja-JP" altLang="en-US" sz="3200" dirty="0">
                          <a:solidFill>
                            <a:sysClr val="windowText" lastClr="000000"/>
                          </a:solidFill>
                          <a:latin typeface="HGP創英角ｺﾞｼｯｸUB" panose="020B0900000000000000" pitchFamily="50" charset="-128"/>
                          <a:ea typeface="HGP創英角ｺﾞｼｯｸUB" panose="020B0900000000000000" pitchFamily="50" charset="-128"/>
                        </a:rPr>
                        <a:t>２日目</a:t>
                      </a:r>
                    </a:p>
                  </a:txBody>
                  <a:tcPr vert="eaVert">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kumimoji="1" lang="ja-JP" altLang="en-US" sz="3200" dirty="0">
                          <a:solidFill>
                            <a:sysClr val="windowText" lastClr="000000"/>
                          </a:solidFill>
                          <a:latin typeface="HGP創英角ｺﾞｼｯｸUB" panose="020B0900000000000000" pitchFamily="50" charset="-128"/>
                          <a:ea typeface="HGP創英角ｺﾞｼｯｸUB" panose="020B0900000000000000" pitchFamily="50" charset="-128"/>
                        </a:rPr>
                        <a:t>３日目</a:t>
                      </a:r>
                    </a:p>
                  </a:txBody>
                  <a:tcPr vert="eaVert">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kumimoji="1" lang="ja-JP" altLang="en-US" sz="3200" dirty="0">
                          <a:solidFill>
                            <a:sysClr val="windowText" lastClr="000000"/>
                          </a:solidFill>
                          <a:latin typeface="HGP創英角ｺﾞｼｯｸUB" panose="020B0900000000000000" pitchFamily="50" charset="-128"/>
                          <a:ea typeface="HGP創英角ｺﾞｼｯｸUB" panose="020B0900000000000000" pitchFamily="50" charset="-128"/>
                        </a:rPr>
                        <a:t>４日目</a:t>
                      </a:r>
                    </a:p>
                  </a:txBody>
                  <a:tcPr vert="eaVert">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kumimoji="1" lang="ja-JP" altLang="en-US" sz="3200" dirty="0">
                          <a:solidFill>
                            <a:sysClr val="windowText" lastClr="000000"/>
                          </a:solidFill>
                          <a:latin typeface="HGP創英角ｺﾞｼｯｸUB" panose="020B0900000000000000" pitchFamily="50" charset="-128"/>
                          <a:ea typeface="HGP創英角ｺﾞｼｯｸUB" panose="020B0900000000000000" pitchFamily="50" charset="-128"/>
                        </a:rPr>
                        <a:t>５日目</a:t>
                      </a:r>
                    </a:p>
                  </a:txBody>
                  <a:tcPr vert="eaVert">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kumimoji="1" lang="ja-JP" altLang="en-US" sz="3200" dirty="0">
                          <a:solidFill>
                            <a:sysClr val="windowText" lastClr="000000"/>
                          </a:solidFill>
                          <a:latin typeface="HGP創英角ｺﾞｼｯｸUB" panose="020B0900000000000000" pitchFamily="50" charset="-128"/>
                          <a:ea typeface="HGP創英角ｺﾞｼｯｸUB" panose="020B0900000000000000" pitchFamily="50" charset="-128"/>
                        </a:rPr>
                        <a:t>６日目</a:t>
                      </a:r>
                    </a:p>
                  </a:txBody>
                  <a:tcPr vert="eaVert">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kumimoji="1" lang="ja-JP" altLang="en-US" sz="3200" dirty="0">
                          <a:solidFill>
                            <a:sysClr val="windowText" lastClr="000000"/>
                          </a:solidFill>
                          <a:latin typeface="HGP創英角ｺﾞｼｯｸUB" panose="020B0900000000000000" pitchFamily="50" charset="-128"/>
                          <a:ea typeface="HGP創英角ｺﾞｼｯｸUB" panose="020B0900000000000000" pitchFamily="50" charset="-128"/>
                        </a:rPr>
                        <a:t>７日目</a:t>
                      </a:r>
                    </a:p>
                  </a:txBody>
                  <a:tcPr vert="eaVert">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kumimoji="1" lang="ja-JP" altLang="en-US" sz="3200" dirty="0">
                          <a:solidFill>
                            <a:sysClr val="windowText" lastClr="000000"/>
                          </a:solidFill>
                          <a:latin typeface="HGP創英角ｺﾞｼｯｸUB" panose="020B0900000000000000" pitchFamily="50" charset="-128"/>
                          <a:ea typeface="HGP創英角ｺﾞｼｯｸUB" panose="020B0900000000000000" pitchFamily="50" charset="-128"/>
                        </a:rPr>
                        <a:t>８日目</a:t>
                      </a:r>
                    </a:p>
                  </a:txBody>
                  <a:tcPr vert="eaVert">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8474517"/>
                  </a:ext>
                </a:extLst>
              </a:tr>
              <a:tr h="1449051">
                <a:tc>
                  <a:txBody>
                    <a:bodyPr/>
                    <a:lstStyle/>
                    <a:p>
                      <a:pPr algn="ctr">
                        <a:lnSpc>
                          <a:spcPct val="250000"/>
                        </a:lnSpc>
                      </a:pPr>
                      <a:r>
                        <a:rPr kumimoji="1" lang="ja-JP" altLang="en-US" sz="2800" dirty="0">
                          <a:latin typeface="HGP創英角ｺﾞｼｯｸUB" panose="020B0900000000000000" pitchFamily="50" charset="-128"/>
                          <a:ea typeface="HGP創英角ｺﾞｼｯｸUB" panose="020B0900000000000000" pitchFamily="50" charset="-128"/>
                        </a:rPr>
                        <a:t>実施場所</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pPr>
                      <a:r>
                        <a:rPr kumimoji="1" lang="ja-JP" altLang="en-US" sz="3600" dirty="0">
                          <a:latin typeface="HGP創英角ｺﾞｼｯｸUB" panose="020B0900000000000000" pitchFamily="50" charset="-128"/>
                          <a:ea typeface="HGP創英角ｺﾞｼｯｸUB" panose="020B0900000000000000" pitchFamily="50" charset="-128"/>
                        </a:rPr>
                        <a:t>自宅</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pPr>
                      <a:r>
                        <a:rPr kumimoji="1" lang="ja-JP" altLang="en-US" sz="3600" dirty="0">
                          <a:latin typeface="HGP創英角ｺﾞｼｯｸUB" panose="020B0900000000000000" pitchFamily="50" charset="-128"/>
                          <a:ea typeface="HGP創英角ｺﾞｼｯｸUB" panose="020B0900000000000000" pitchFamily="50" charset="-128"/>
                        </a:rPr>
                        <a:t>自宅</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pPr>
                      <a:r>
                        <a:rPr kumimoji="1" lang="ja-JP" altLang="en-US" sz="3600" dirty="0">
                          <a:latin typeface="HGP創英角ｺﾞｼｯｸUB" panose="020B0900000000000000" pitchFamily="50" charset="-128"/>
                          <a:ea typeface="HGP創英角ｺﾞｼｯｸUB" panose="020B0900000000000000" pitchFamily="50" charset="-128"/>
                        </a:rPr>
                        <a:t>施設</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pPr>
                      <a:r>
                        <a:rPr kumimoji="1" lang="ja-JP" altLang="en-US" sz="3600" dirty="0">
                          <a:latin typeface="HGP創英角ｺﾞｼｯｸUB" panose="020B0900000000000000" pitchFamily="50" charset="-128"/>
                          <a:ea typeface="HGP創英角ｺﾞｼｯｸUB" panose="020B0900000000000000" pitchFamily="50" charset="-128"/>
                        </a:rPr>
                        <a:t>自宅</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pPr>
                      <a:r>
                        <a:rPr kumimoji="1" lang="ja-JP" altLang="en-US" sz="3600" dirty="0">
                          <a:latin typeface="HGP創英角ｺﾞｼｯｸUB" panose="020B0900000000000000" pitchFamily="50" charset="-128"/>
                          <a:ea typeface="HGP創英角ｺﾞｼｯｸUB" panose="020B0900000000000000" pitchFamily="50" charset="-128"/>
                        </a:rPr>
                        <a:t>施設</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kumimoji="1" lang="ja-JP" altLang="en-US" sz="3200" dirty="0">
                          <a:latin typeface="HGP創英角ｺﾞｼｯｸUB" panose="020B0900000000000000" pitchFamily="50" charset="-128"/>
                          <a:ea typeface="HGP創英角ｺﾞｼｯｸUB" panose="020B0900000000000000" pitchFamily="50" charset="-128"/>
                        </a:rPr>
                        <a:t>自宅　　施設</a:t>
                      </a:r>
                      <a:endParaRPr kumimoji="1" lang="en-US" altLang="ja-JP" sz="3200" dirty="0">
                        <a:latin typeface="HGP創英角ｺﾞｼｯｸUB" panose="020B0900000000000000" pitchFamily="50" charset="-128"/>
                        <a:ea typeface="HGP創英角ｺﾞｼｯｸUB" panose="020B0900000000000000" pitchFamily="50"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pPr>
                      <a:r>
                        <a:rPr kumimoji="1" lang="ja-JP" altLang="en-US" sz="3600" dirty="0">
                          <a:latin typeface="HGP創英角ｺﾞｼｯｸUB" panose="020B0900000000000000" pitchFamily="50" charset="-128"/>
                          <a:ea typeface="HGP創英角ｺﾞｼｯｸUB" panose="020B0900000000000000" pitchFamily="50" charset="-128"/>
                        </a:rPr>
                        <a:t>自宅</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pPr>
                      <a:r>
                        <a:rPr kumimoji="1" lang="ja-JP" altLang="en-US" sz="3600" dirty="0">
                          <a:latin typeface="HGP創英角ｺﾞｼｯｸUB" panose="020B0900000000000000" pitchFamily="50" charset="-128"/>
                          <a:ea typeface="HGP創英角ｺﾞｼｯｸUB" panose="020B0900000000000000" pitchFamily="50" charset="-128"/>
                        </a:rPr>
                        <a:t>施設</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8573944"/>
                  </a:ext>
                </a:extLst>
              </a:tr>
              <a:tr h="1720884">
                <a:tc>
                  <a:txBody>
                    <a:bodyPr/>
                    <a:lstStyle/>
                    <a:p>
                      <a:pPr algn="ctr">
                        <a:lnSpc>
                          <a:spcPct val="150000"/>
                        </a:lnSpc>
                      </a:pPr>
                      <a:endParaRPr kumimoji="1" lang="ja-JP" altLang="en-US" sz="2800" dirty="0">
                        <a:latin typeface="HGP創英角ｺﾞｼｯｸUB" panose="020B0900000000000000" pitchFamily="50" charset="-128"/>
                        <a:ea typeface="HGP創英角ｺﾞｼｯｸUB" panose="020B0900000000000000" pitchFamily="50"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BlToTr w="38100" cap="flat" cmpd="sng" algn="ctr">
                      <a:solidFill>
                        <a:schemeClr val="tx1"/>
                      </a:solidFill>
                      <a:prstDash val="solid"/>
                      <a:round/>
                      <a:headEnd type="none" w="med" len="med"/>
                      <a:tailEnd type="none" w="med" len="med"/>
                    </a:lnBlToTr>
                    <a:solidFill>
                      <a:srgbClr val="FFFFFF"/>
                    </a:solidFill>
                  </a:tcPr>
                </a:tc>
                <a:tc>
                  <a:txBody>
                    <a:bodyPr/>
                    <a:lstStyle/>
                    <a:p>
                      <a:pPr algn="ctr">
                        <a:lnSpc>
                          <a:spcPct val="250000"/>
                        </a:lnSpc>
                      </a:pPr>
                      <a:endParaRPr kumimoji="1" lang="ja-JP" altLang="en-US" sz="2800" dirty="0">
                        <a:latin typeface="HGP創英角ｺﾞｼｯｸUB" panose="020B0900000000000000" pitchFamily="50" charset="-128"/>
                        <a:ea typeface="HGP創英角ｺﾞｼｯｸUB" panose="020B0900000000000000"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ct val="250000"/>
                        </a:lnSpc>
                      </a:pPr>
                      <a:endParaRPr kumimoji="1" lang="ja-JP" altLang="en-US" sz="2800" dirty="0">
                        <a:latin typeface="HGP創英角ｺﾞｼｯｸUB" panose="020B0900000000000000" pitchFamily="50" charset="-128"/>
                        <a:ea typeface="HGP創英角ｺﾞｼｯｸUB" panose="020B0900000000000000"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ct val="250000"/>
                        </a:lnSpc>
                      </a:pPr>
                      <a:endParaRPr kumimoji="1" lang="ja-JP" altLang="en-US" sz="2800" dirty="0">
                        <a:latin typeface="HGP創英角ｺﾞｼｯｸUB" panose="020B0900000000000000" pitchFamily="50" charset="-128"/>
                        <a:ea typeface="HGP創英角ｺﾞｼｯｸUB" panose="020B0900000000000000"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ct val="250000"/>
                        </a:lnSpc>
                      </a:pPr>
                      <a:endParaRPr kumimoji="1" lang="ja-JP" altLang="en-US" sz="2800" dirty="0">
                        <a:latin typeface="HGP創英角ｺﾞｼｯｸUB" panose="020B0900000000000000" pitchFamily="50" charset="-128"/>
                        <a:ea typeface="HGP創英角ｺﾞｼｯｸUB" panose="020B0900000000000000"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ct val="250000"/>
                        </a:lnSpc>
                      </a:pPr>
                      <a:endParaRPr kumimoji="1" lang="ja-JP" altLang="en-US" sz="2800" dirty="0">
                        <a:latin typeface="HGP創英角ｺﾞｼｯｸUB" panose="020B0900000000000000" pitchFamily="50" charset="-128"/>
                        <a:ea typeface="HGP創英角ｺﾞｼｯｸUB" panose="020B0900000000000000"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ct val="250000"/>
                        </a:lnSpc>
                      </a:pPr>
                      <a:endParaRPr kumimoji="1" lang="ja-JP" altLang="en-US" sz="2800" dirty="0">
                        <a:latin typeface="HGP創英角ｺﾞｼｯｸUB" panose="020B0900000000000000" pitchFamily="50" charset="-128"/>
                        <a:ea typeface="HGP創英角ｺﾞｼｯｸUB" panose="020B0900000000000000"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solidFill>
                      <a:schemeClr val="bg1"/>
                    </a:solidFill>
                  </a:tcPr>
                </a:tc>
                <a:tc>
                  <a:txBody>
                    <a:bodyPr/>
                    <a:lstStyle/>
                    <a:p>
                      <a:pPr algn="ctr">
                        <a:lnSpc>
                          <a:spcPct val="250000"/>
                        </a:lnSpc>
                      </a:pPr>
                      <a:endParaRPr kumimoji="1" lang="ja-JP" altLang="en-US" sz="2800" dirty="0">
                        <a:latin typeface="HGP創英角ｺﾞｼｯｸUB" panose="020B0900000000000000" pitchFamily="50" charset="-128"/>
                        <a:ea typeface="HGP創英角ｺﾞｼｯｸUB" panose="020B0900000000000000"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lnSpc>
                          <a:spcPct val="250000"/>
                        </a:lnSpc>
                      </a:pPr>
                      <a:endParaRPr kumimoji="1" lang="ja-JP" altLang="en-US" sz="2800" dirty="0">
                        <a:latin typeface="HGP創英角ｺﾞｼｯｸUB" panose="020B0900000000000000" pitchFamily="50" charset="-128"/>
                        <a:ea typeface="HGP創英角ｺﾞｼｯｸUB" panose="020B0900000000000000"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9887320"/>
                  </a:ext>
                </a:extLst>
              </a:tr>
            </a:tbl>
          </a:graphicData>
        </a:graphic>
      </p:graphicFrame>
      <p:sp>
        <p:nvSpPr>
          <p:cNvPr id="9" name="二等辺三角形 8">
            <a:extLst>
              <a:ext uri="{FF2B5EF4-FFF2-40B4-BE49-F238E27FC236}">
                <a16:creationId xmlns:a16="http://schemas.microsoft.com/office/drawing/2014/main" id="{731FF01E-6AA3-4D2A-861E-E5DEB676E0E9}"/>
              </a:ext>
            </a:extLst>
          </p:cNvPr>
          <p:cNvSpPr/>
          <p:nvPr/>
        </p:nvSpPr>
        <p:spPr>
          <a:xfrm rot="5400000">
            <a:off x="493617" y="4199344"/>
            <a:ext cx="1711882" cy="1888923"/>
          </a:xfrm>
          <a:prstGeom prst="triangle">
            <a:avLst>
              <a:gd name="adj" fmla="val 0"/>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B8BBD737-8A10-43B7-BB6C-B45C215028AC}"/>
              </a:ext>
            </a:extLst>
          </p:cNvPr>
          <p:cNvSpPr txBox="1"/>
          <p:nvPr/>
        </p:nvSpPr>
        <p:spPr>
          <a:xfrm>
            <a:off x="451878" y="4532655"/>
            <a:ext cx="1246007" cy="584775"/>
          </a:xfrm>
          <a:prstGeom prst="rect">
            <a:avLst/>
          </a:prstGeom>
          <a:noFill/>
        </p:spPr>
        <p:txBody>
          <a:bodyPr wrap="square" rtlCol="0">
            <a:spAutoFit/>
          </a:bodyPr>
          <a:lstStyle/>
          <a:p>
            <a:r>
              <a:rPr kumimoji="1" lang="ja-JP" altLang="en-US" sz="3200" dirty="0">
                <a:latin typeface="HGP創英角ｺﾞｼｯｸUB" panose="020B0900000000000000" pitchFamily="50" charset="-128"/>
                <a:ea typeface="HGP創英角ｺﾞｼｯｸUB" panose="020B0900000000000000" pitchFamily="50" charset="-128"/>
              </a:rPr>
              <a:t>服薬</a:t>
            </a:r>
          </a:p>
        </p:txBody>
      </p:sp>
      <p:sp>
        <p:nvSpPr>
          <p:cNvPr id="10" name="二等辺三角形 9">
            <a:extLst>
              <a:ext uri="{FF2B5EF4-FFF2-40B4-BE49-F238E27FC236}">
                <a16:creationId xmlns:a16="http://schemas.microsoft.com/office/drawing/2014/main" id="{C5EB43A9-1D4F-42E5-AD2D-9A3D21A72E62}"/>
              </a:ext>
            </a:extLst>
          </p:cNvPr>
          <p:cNvSpPr/>
          <p:nvPr/>
        </p:nvSpPr>
        <p:spPr>
          <a:xfrm rot="16200000">
            <a:off x="502488" y="4171736"/>
            <a:ext cx="1663306" cy="1919763"/>
          </a:xfrm>
          <a:prstGeom prst="triangle">
            <a:avLst>
              <a:gd name="adj" fmla="val 0"/>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1E8799C5-2E5C-4F89-9531-21376D67A7A5}"/>
              </a:ext>
            </a:extLst>
          </p:cNvPr>
          <p:cNvSpPr txBox="1"/>
          <p:nvPr/>
        </p:nvSpPr>
        <p:spPr>
          <a:xfrm>
            <a:off x="780681" y="5476527"/>
            <a:ext cx="1679143" cy="523220"/>
          </a:xfrm>
          <a:prstGeom prst="rect">
            <a:avLst/>
          </a:prstGeom>
          <a:noFill/>
        </p:spPr>
        <p:txBody>
          <a:bodyPr wrap="square" rtlCol="0">
            <a:spAutoFit/>
          </a:bodyPr>
          <a:lstStyle/>
          <a:p>
            <a:r>
              <a:rPr kumimoji="1" lang="ja-JP" altLang="en-US" sz="2800" dirty="0">
                <a:latin typeface="HGP創英角ｺﾞｼｯｸUB" panose="020B0900000000000000" pitchFamily="50" charset="-128"/>
                <a:ea typeface="HGP創英角ｺﾞｼｯｸUB" panose="020B0900000000000000" pitchFamily="50" charset="-128"/>
              </a:rPr>
              <a:t>下肢筋力</a:t>
            </a:r>
          </a:p>
        </p:txBody>
      </p:sp>
      <p:sp>
        <p:nvSpPr>
          <p:cNvPr id="11" name="正方形/長方形 10">
            <a:extLst>
              <a:ext uri="{FF2B5EF4-FFF2-40B4-BE49-F238E27FC236}">
                <a16:creationId xmlns:a16="http://schemas.microsoft.com/office/drawing/2014/main" id="{2A6E6DF7-564D-4991-92E8-82C15F1AB78D}"/>
              </a:ext>
            </a:extLst>
          </p:cNvPr>
          <p:cNvSpPr/>
          <p:nvPr/>
        </p:nvSpPr>
        <p:spPr>
          <a:xfrm>
            <a:off x="2347757" y="4278303"/>
            <a:ext cx="1149422" cy="1721443"/>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496E9D8C-3201-4C67-BD26-7300C47BA564}"/>
              </a:ext>
            </a:extLst>
          </p:cNvPr>
          <p:cNvSpPr/>
          <p:nvPr/>
        </p:nvSpPr>
        <p:spPr>
          <a:xfrm>
            <a:off x="3534873" y="4281076"/>
            <a:ext cx="1149422" cy="1721443"/>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E11CA186-2BA5-47FF-86D8-B638E26F2AD8}"/>
              </a:ext>
            </a:extLst>
          </p:cNvPr>
          <p:cNvSpPr/>
          <p:nvPr/>
        </p:nvSpPr>
        <p:spPr>
          <a:xfrm>
            <a:off x="5895866" y="4278302"/>
            <a:ext cx="1149422" cy="1721443"/>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4888B489-011F-4615-9B64-2548DE417A26}"/>
              </a:ext>
            </a:extLst>
          </p:cNvPr>
          <p:cNvSpPr/>
          <p:nvPr/>
        </p:nvSpPr>
        <p:spPr>
          <a:xfrm>
            <a:off x="9450365" y="4268429"/>
            <a:ext cx="1149422" cy="1721443"/>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A861C325-D792-4CE5-81D4-505B4F99C75D}"/>
              </a:ext>
            </a:extLst>
          </p:cNvPr>
          <p:cNvSpPr/>
          <p:nvPr/>
        </p:nvSpPr>
        <p:spPr>
          <a:xfrm>
            <a:off x="10653363" y="4287865"/>
            <a:ext cx="1133540" cy="168034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8512D1A2-8A6E-448B-8D68-D604FF79EAAE}"/>
              </a:ext>
            </a:extLst>
          </p:cNvPr>
          <p:cNvSpPr/>
          <p:nvPr/>
        </p:nvSpPr>
        <p:spPr>
          <a:xfrm>
            <a:off x="7089543" y="4299965"/>
            <a:ext cx="1142855" cy="1689907"/>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E296C1D3-C4B5-41FC-939F-B23AA5EB7BB9}"/>
              </a:ext>
            </a:extLst>
          </p:cNvPr>
          <p:cNvSpPr/>
          <p:nvPr/>
        </p:nvSpPr>
        <p:spPr>
          <a:xfrm>
            <a:off x="4719013" y="4299965"/>
            <a:ext cx="1152398" cy="1663307"/>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6" name="二等辺三角形 15">
            <a:extLst>
              <a:ext uri="{FF2B5EF4-FFF2-40B4-BE49-F238E27FC236}">
                <a16:creationId xmlns:a16="http://schemas.microsoft.com/office/drawing/2014/main" id="{A81D6448-D053-452C-9761-CA59548E9CDB}"/>
              </a:ext>
            </a:extLst>
          </p:cNvPr>
          <p:cNvSpPr/>
          <p:nvPr/>
        </p:nvSpPr>
        <p:spPr>
          <a:xfrm rot="5400000">
            <a:off x="8009860" y="4553354"/>
            <a:ext cx="1703208" cy="1196431"/>
          </a:xfrm>
          <a:prstGeom prst="triangle">
            <a:avLst>
              <a:gd name="adj" fmla="val 0"/>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8" name="二等辺三角形 17">
            <a:extLst>
              <a:ext uri="{FF2B5EF4-FFF2-40B4-BE49-F238E27FC236}">
                <a16:creationId xmlns:a16="http://schemas.microsoft.com/office/drawing/2014/main" id="{6FBD812D-6EC4-4494-AD18-15A31701DC12}"/>
              </a:ext>
            </a:extLst>
          </p:cNvPr>
          <p:cNvSpPr/>
          <p:nvPr/>
        </p:nvSpPr>
        <p:spPr>
          <a:xfrm flipH="1">
            <a:off x="8285974" y="4299964"/>
            <a:ext cx="1176778" cy="1663307"/>
          </a:xfrm>
          <a:prstGeom prst="triangle">
            <a:avLst>
              <a:gd name="adj" fmla="val 0"/>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44174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318E3CA-AC12-4CB5-93ED-E894DC0ABDB6}"/>
              </a:ext>
            </a:extLst>
          </p:cNvPr>
          <p:cNvSpPr>
            <a:spLocks noChangeArrowheads="1"/>
          </p:cNvSpPr>
          <p:nvPr/>
        </p:nvSpPr>
        <p:spPr bwMode="auto">
          <a:xfrm>
            <a:off x="-170484" y="264471"/>
            <a:ext cx="1253296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1" indent="0" defTabSz="914400" rtl="0" eaLnBrk="0" fontAlgn="base" latinLnBrk="0" hangingPunct="0">
              <a:lnSpc>
                <a:spcPct val="100000"/>
              </a:lnSpc>
              <a:spcBef>
                <a:spcPct val="0"/>
              </a:spcBef>
              <a:spcAft>
                <a:spcPct val="0"/>
              </a:spcAft>
              <a:buClrTx/>
              <a:buSzTx/>
              <a:tabLst/>
            </a:pPr>
            <a:r>
              <a:rPr kumimoji="0" lang="ja-JP" altLang="ja-JP" sz="44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介護計画の立案（具体的な支援内容と方法）</a:t>
            </a:r>
            <a:endParaRPr kumimoji="0" lang="ja-JP" altLang="ja-JP" sz="44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p:txBody>
      </p:sp>
      <p:sp>
        <p:nvSpPr>
          <p:cNvPr id="3" name="Rectangle 3">
            <a:extLst>
              <a:ext uri="{FF2B5EF4-FFF2-40B4-BE49-F238E27FC236}">
                <a16:creationId xmlns:a16="http://schemas.microsoft.com/office/drawing/2014/main" id="{C76453AB-BCE4-43A9-B277-4EBE24EEC948}"/>
              </a:ext>
            </a:extLst>
          </p:cNvPr>
          <p:cNvSpPr>
            <a:spLocks noChangeArrowheads="1"/>
          </p:cNvSpPr>
          <p:nvPr/>
        </p:nvSpPr>
        <p:spPr bwMode="auto">
          <a:xfrm>
            <a:off x="1151424" y="2613233"/>
            <a:ext cx="383621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44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朝食後</a:t>
            </a:r>
            <a:r>
              <a:rPr lang="ja-JP" altLang="en-US" sz="4400" dirty="0">
                <a:latin typeface="BIZ UDゴシック" panose="020B0400000000000000" pitchFamily="49" charset="-128"/>
                <a:ea typeface="BIZ UDゴシック" panose="020B0400000000000000" pitchFamily="49" charset="-128"/>
                <a:cs typeface="Times New Roman" panose="02020603050405020304" pitchFamily="18" charset="0"/>
              </a:rPr>
              <a:t>　</a:t>
            </a:r>
            <a:r>
              <a:rPr kumimoji="0" lang="ja-JP" altLang="en-US" sz="4400" b="0" i="0" u="none" strike="noStrike" cap="none" normalizeH="0" baseline="0" dirty="0">
                <a:ln>
                  <a:noFill/>
                </a:ln>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赤丸</a:t>
            </a:r>
            <a:endParaRPr kumimoji="0" lang="ja-JP" altLang="en-US" sz="4400" b="0" i="0" u="none" strike="noStrike" cap="none" normalizeH="0" baseline="0" dirty="0">
              <a:ln>
                <a:noFill/>
              </a:ln>
              <a:solidFill>
                <a:srgbClr val="FF0000"/>
              </a:solidFill>
              <a:effectLst/>
              <a:latin typeface="BIZ UDゴシック" panose="020B0400000000000000" pitchFamily="49" charset="-128"/>
              <a:ea typeface="BIZ UDゴシック" panose="020B0400000000000000"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44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夕食後　</a:t>
            </a:r>
            <a:r>
              <a:rPr kumimoji="0" lang="ja-JP" altLang="en-US" sz="4400" b="0" i="0" u="none" strike="noStrike" cap="none" normalizeH="0" baseline="0" dirty="0">
                <a:ln>
                  <a:noFill/>
                </a:ln>
                <a:solidFill>
                  <a:srgbClr val="0070C0"/>
                </a:solidFill>
                <a:effectLst/>
                <a:latin typeface="BIZ UDゴシック" panose="020B0400000000000000" pitchFamily="49" charset="-128"/>
                <a:ea typeface="BIZ UDゴシック" panose="020B0400000000000000" pitchFamily="49" charset="-128"/>
                <a:cs typeface="Times New Roman" panose="02020603050405020304" pitchFamily="18" charset="0"/>
              </a:rPr>
              <a:t>青丸</a:t>
            </a:r>
            <a:endParaRPr kumimoji="0" lang="ja-JP" altLang="en-US" sz="4400" b="0" i="0" u="none" strike="noStrike" cap="none" normalizeH="0" baseline="0" dirty="0">
              <a:ln>
                <a:noFill/>
              </a:ln>
              <a:solidFill>
                <a:srgbClr val="0070C0"/>
              </a:solidFill>
              <a:effectLst/>
              <a:latin typeface="BIZ UDゴシック" panose="020B0400000000000000" pitchFamily="49" charset="-128"/>
              <a:ea typeface="BIZ UDゴシック" panose="020B0400000000000000" pitchFamily="49" charset="-128"/>
            </a:endParaRPr>
          </a:p>
        </p:txBody>
      </p:sp>
      <p:sp>
        <p:nvSpPr>
          <p:cNvPr id="4" name="正方形/長方形 3">
            <a:extLst>
              <a:ext uri="{FF2B5EF4-FFF2-40B4-BE49-F238E27FC236}">
                <a16:creationId xmlns:a16="http://schemas.microsoft.com/office/drawing/2014/main" id="{B80CD10F-B67E-4EE0-99E6-7BD8B3909A5E}"/>
              </a:ext>
            </a:extLst>
          </p:cNvPr>
          <p:cNvSpPr/>
          <p:nvPr/>
        </p:nvSpPr>
        <p:spPr>
          <a:xfrm>
            <a:off x="278793" y="1207227"/>
            <a:ext cx="11634410" cy="769441"/>
          </a:xfrm>
          <a:prstGeom prst="rect">
            <a:avLst/>
          </a:prstGeom>
        </p:spPr>
        <p:txBody>
          <a:bodyPr wrap="square">
            <a:spAutoFit/>
          </a:bodyPr>
          <a:lstStyle/>
          <a:p>
            <a:r>
              <a:rPr lang="ja-JP" altLang="en-US" sz="4400" dirty="0">
                <a:latin typeface="BIZ UDゴシック" panose="020B0400000000000000" pitchFamily="49" charset="-128"/>
                <a:ea typeface="BIZ UDゴシック" panose="020B0400000000000000" pitchFamily="49" charset="-128"/>
                <a:cs typeface="Times New Roman" panose="02020603050405020304" pitchFamily="18" charset="0"/>
              </a:rPr>
              <a:t>１</a:t>
            </a:r>
            <a:r>
              <a:rPr lang="en-US" altLang="ja-JP" sz="44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4400" dirty="0">
                <a:latin typeface="BIZ UDゴシック" panose="020B0400000000000000" pitchFamily="49" charset="-128"/>
                <a:ea typeface="BIZ UDゴシック" panose="020B0400000000000000" pitchFamily="49" charset="-128"/>
                <a:cs typeface="Times New Roman" panose="02020603050405020304" pitchFamily="18" charset="0"/>
              </a:rPr>
              <a:t>服</a:t>
            </a:r>
            <a:r>
              <a:rPr lang="ja-JP" altLang="en-US" sz="4400" dirty="0">
                <a:latin typeface="BIZ UDゴシック" panose="020B0400000000000000" pitchFamily="49" charset="-128"/>
                <a:ea typeface="BIZ UDゴシック" panose="020B0400000000000000" pitchFamily="49" charset="-128"/>
                <a:cs typeface="Times New Roman" panose="02020603050405020304" pitchFamily="18" charset="0"/>
              </a:rPr>
              <a:t>薬</a:t>
            </a:r>
            <a:r>
              <a:rPr lang="ja-JP" altLang="ja-JP" sz="4400" dirty="0">
                <a:latin typeface="BIZ UDゴシック" panose="020B0400000000000000" pitchFamily="49" charset="-128"/>
                <a:ea typeface="BIZ UDゴシック" panose="020B0400000000000000" pitchFamily="49" charset="-128"/>
                <a:cs typeface="Times New Roman" panose="02020603050405020304" pitchFamily="18" charset="0"/>
              </a:rPr>
              <a:t>チェック表</a:t>
            </a:r>
            <a:r>
              <a:rPr lang="ja-JP" altLang="en-US" sz="4400" dirty="0">
                <a:latin typeface="BIZ UDゴシック" panose="020B0400000000000000" pitchFamily="49" charset="-128"/>
                <a:ea typeface="BIZ UDゴシック" panose="020B0400000000000000" pitchFamily="49" charset="-128"/>
                <a:cs typeface="Times New Roman" panose="02020603050405020304" pitchFamily="18" charset="0"/>
              </a:rPr>
              <a:t>を</a:t>
            </a:r>
            <a:r>
              <a:rPr lang="ja-JP" altLang="ja-JP" sz="4400" dirty="0">
                <a:latin typeface="BIZ UDゴシック" panose="020B0400000000000000" pitchFamily="49" charset="-128"/>
                <a:ea typeface="BIZ UDゴシック" panose="020B0400000000000000" pitchFamily="49" charset="-128"/>
                <a:cs typeface="Times New Roman" panose="02020603050405020304" pitchFamily="18" charset="0"/>
              </a:rPr>
              <a:t>作成</a:t>
            </a:r>
            <a:endParaRPr lang="ja-JP" altLang="en-US" sz="4400" dirty="0">
              <a:latin typeface="BIZ UDゴシック" panose="020B0400000000000000" pitchFamily="49" charset="-128"/>
              <a:ea typeface="BIZ UDゴシック" panose="020B0400000000000000" pitchFamily="49" charset="-128"/>
            </a:endParaRPr>
          </a:p>
        </p:txBody>
      </p:sp>
      <p:pic>
        <p:nvPicPr>
          <p:cNvPr id="7" name="図 6">
            <a:extLst>
              <a:ext uri="{FF2B5EF4-FFF2-40B4-BE49-F238E27FC236}">
                <a16:creationId xmlns:a16="http://schemas.microsoft.com/office/drawing/2014/main" id="{296AEDDF-2A93-4447-AC37-D2B5BE5D3C39}"/>
              </a:ext>
            </a:extLst>
          </p:cNvPr>
          <p:cNvPicPr>
            <a:picLocks noChangeAspect="1"/>
          </p:cNvPicPr>
          <p:nvPr/>
        </p:nvPicPr>
        <p:blipFill>
          <a:blip r:embed="rId3"/>
          <a:stretch>
            <a:fillRect/>
          </a:stretch>
        </p:blipFill>
        <p:spPr>
          <a:xfrm>
            <a:off x="5618100" y="2032300"/>
            <a:ext cx="6240916" cy="4684804"/>
          </a:xfrm>
          <a:prstGeom prst="rect">
            <a:avLst/>
          </a:prstGeom>
        </p:spPr>
      </p:pic>
      <p:grpSp>
        <p:nvGrpSpPr>
          <p:cNvPr id="11" name="グループ化 10">
            <a:extLst>
              <a:ext uri="{FF2B5EF4-FFF2-40B4-BE49-F238E27FC236}">
                <a16:creationId xmlns:a16="http://schemas.microsoft.com/office/drawing/2014/main" id="{83251EB6-64E1-4817-A82A-3FB8525FB616}"/>
              </a:ext>
            </a:extLst>
          </p:cNvPr>
          <p:cNvGrpSpPr/>
          <p:nvPr/>
        </p:nvGrpSpPr>
        <p:grpSpPr>
          <a:xfrm>
            <a:off x="2733484" y="4244765"/>
            <a:ext cx="2254152" cy="2245569"/>
            <a:chOff x="2733484" y="4244765"/>
            <a:chExt cx="2254152" cy="2245569"/>
          </a:xfrm>
        </p:grpSpPr>
        <p:sp>
          <p:nvSpPr>
            <p:cNvPr id="6" name="円: 塗りつぶしなし 5">
              <a:extLst>
                <a:ext uri="{FF2B5EF4-FFF2-40B4-BE49-F238E27FC236}">
                  <a16:creationId xmlns:a16="http://schemas.microsoft.com/office/drawing/2014/main" id="{4C7815FB-2686-4CFD-921B-D4B6D84EAABD}"/>
                </a:ext>
              </a:extLst>
            </p:cNvPr>
            <p:cNvSpPr/>
            <p:nvPr/>
          </p:nvSpPr>
          <p:spPr>
            <a:xfrm>
              <a:off x="2733484" y="4244765"/>
              <a:ext cx="2254152" cy="2245569"/>
            </a:xfrm>
            <a:prstGeom prst="donut">
              <a:avLst>
                <a:gd name="adj" fmla="val 10249"/>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テキスト ボックス 7">
              <a:extLst>
                <a:ext uri="{FF2B5EF4-FFF2-40B4-BE49-F238E27FC236}">
                  <a16:creationId xmlns:a16="http://schemas.microsoft.com/office/drawing/2014/main" id="{8F0B7971-D7DA-4A91-8342-2D96A60DE8EF}"/>
                </a:ext>
              </a:extLst>
            </p:cNvPr>
            <p:cNvSpPr txBox="1"/>
            <p:nvPr/>
          </p:nvSpPr>
          <p:spPr>
            <a:xfrm>
              <a:off x="3208770" y="4582719"/>
              <a:ext cx="1303580" cy="1569660"/>
            </a:xfrm>
            <a:prstGeom prst="rect">
              <a:avLst/>
            </a:prstGeom>
            <a:noFill/>
          </p:spPr>
          <p:txBody>
            <a:bodyPr wrap="square" rtlCol="0">
              <a:spAutoFit/>
            </a:bodyPr>
            <a:lstStyle/>
            <a:p>
              <a:r>
                <a:rPr kumimoji="1" lang="ja-JP" altLang="en-US" sz="9600" dirty="0">
                  <a:latin typeface="HGS創英角ｺﾞｼｯｸUB" panose="020B0900000000000000" pitchFamily="50" charset="-128"/>
                  <a:ea typeface="HGS創英角ｺﾞｼｯｸUB" panose="020B0900000000000000" pitchFamily="50" charset="-128"/>
                </a:rPr>
                <a:t>夕</a:t>
              </a:r>
            </a:p>
          </p:txBody>
        </p:sp>
      </p:grpSp>
      <p:grpSp>
        <p:nvGrpSpPr>
          <p:cNvPr id="10" name="グループ化 9">
            <a:extLst>
              <a:ext uri="{FF2B5EF4-FFF2-40B4-BE49-F238E27FC236}">
                <a16:creationId xmlns:a16="http://schemas.microsoft.com/office/drawing/2014/main" id="{BA70645D-FF78-4B50-B963-CFF74F03B07E}"/>
              </a:ext>
            </a:extLst>
          </p:cNvPr>
          <p:cNvGrpSpPr/>
          <p:nvPr/>
        </p:nvGrpSpPr>
        <p:grpSpPr>
          <a:xfrm>
            <a:off x="278793" y="4244766"/>
            <a:ext cx="2220686" cy="2245569"/>
            <a:chOff x="278793" y="4244766"/>
            <a:chExt cx="2220686" cy="2245569"/>
          </a:xfrm>
        </p:grpSpPr>
        <p:sp>
          <p:nvSpPr>
            <p:cNvPr id="5" name="円: 塗りつぶしなし 4">
              <a:extLst>
                <a:ext uri="{FF2B5EF4-FFF2-40B4-BE49-F238E27FC236}">
                  <a16:creationId xmlns:a16="http://schemas.microsoft.com/office/drawing/2014/main" id="{C0136317-87BF-4262-94B0-8EA54AAFD67E}"/>
                </a:ext>
              </a:extLst>
            </p:cNvPr>
            <p:cNvSpPr/>
            <p:nvPr/>
          </p:nvSpPr>
          <p:spPr>
            <a:xfrm>
              <a:off x="278793" y="4244766"/>
              <a:ext cx="2220686" cy="2245569"/>
            </a:xfrm>
            <a:prstGeom prst="donut">
              <a:avLst>
                <a:gd name="adj" fmla="val 848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テキスト ボックス 8">
              <a:extLst>
                <a:ext uri="{FF2B5EF4-FFF2-40B4-BE49-F238E27FC236}">
                  <a16:creationId xmlns:a16="http://schemas.microsoft.com/office/drawing/2014/main" id="{14855E5F-7A89-4540-9A15-C76F5C19919C}"/>
                </a:ext>
              </a:extLst>
            </p:cNvPr>
            <p:cNvSpPr txBox="1"/>
            <p:nvPr/>
          </p:nvSpPr>
          <p:spPr>
            <a:xfrm>
              <a:off x="737346" y="4582719"/>
              <a:ext cx="1303580" cy="1569660"/>
            </a:xfrm>
            <a:prstGeom prst="rect">
              <a:avLst/>
            </a:prstGeom>
            <a:noFill/>
          </p:spPr>
          <p:txBody>
            <a:bodyPr wrap="square" rtlCol="0">
              <a:spAutoFit/>
            </a:bodyPr>
            <a:lstStyle/>
            <a:p>
              <a:r>
                <a:rPr kumimoji="1" lang="ja-JP" altLang="en-US" sz="9600" dirty="0">
                  <a:latin typeface="HGS創英角ｺﾞｼｯｸUB" panose="020B0900000000000000" pitchFamily="50" charset="-128"/>
                  <a:ea typeface="HGS創英角ｺﾞｼｯｸUB" panose="020B0900000000000000" pitchFamily="50" charset="-128"/>
                </a:rPr>
                <a:t>朝</a:t>
              </a:r>
            </a:p>
          </p:txBody>
        </p:sp>
      </p:grpSp>
    </p:spTree>
    <p:extLst>
      <p:ext uri="{BB962C8B-B14F-4D97-AF65-F5344CB8AC3E}">
        <p14:creationId xmlns:p14="http://schemas.microsoft.com/office/powerpoint/2010/main" val="387783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947C62-8C3D-4F54-B2E1-31FC571DB349}"/>
              </a:ext>
            </a:extLst>
          </p:cNvPr>
          <p:cNvSpPr>
            <a:spLocks noChangeArrowheads="1"/>
          </p:cNvSpPr>
          <p:nvPr/>
        </p:nvSpPr>
        <p:spPr bwMode="auto">
          <a:xfrm>
            <a:off x="458679" y="806893"/>
            <a:ext cx="11376496"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4400" b="0" i="0" u="sng"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1</a:t>
            </a:r>
            <a:r>
              <a:rPr kumimoji="0" lang="ja-JP" altLang="en-US" sz="4400" b="0" i="0" u="sng"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日目　</a:t>
            </a:r>
            <a:r>
              <a:rPr kumimoji="0" lang="en-US" altLang="ja-JP" sz="4400" b="0" i="0" u="sng"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8:10</a:t>
            </a:r>
            <a:r>
              <a:rPr kumimoji="0" lang="ja-JP" altLang="en-US" sz="4400" b="0" i="0" u="sng"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endParaRPr kumimoji="0" lang="ja-JP" altLang="en-US" sz="44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44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お薬チェック表の説明をし、同意を得て設置させていただいた。</a:t>
            </a:r>
            <a:endParaRPr kumimoji="0" lang="ja-JP" altLang="en-US" sz="44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p:txBody>
      </p:sp>
      <p:grpSp>
        <p:nvGrpSpPr>
          <p:cNvPr id="6" name="グループ化 5">
            <a:extLst>
              <a:ext uri="{FF2B5EF4-FFF2-40B4-BE49-F238E27FC236}">
                <a16:creationId xmlns:a16="http://schemas.microsoft.com/office/drawing/2014/main" id="{37357A5E-BE06-4B60-83D3-7688D34AAE80}"/>
              </a:ext>
            </a:extLst>
          </p:cNvPr>
          <p:cNvGrpSpPr/>
          <p:nvPr/>
        </p:nvGrpSpPr>
        <p:grpSpPr>
          <a:xfrm>
            <a:off x="458679" y="3066817"/>
            <a:ext cx="11550313" cy="2984290"/>
            <a:chOff x="286896" y="3033230"/>
            <a:chExt cx="11352174" cy="2984290"/>
          </a:xfrm>
        </p:grpSpPr>
        <p:sp>
          <p:nvSpPr>
            <p:cNvPr id="4" name="矢印: 下 3">
              <a:extLst>
                <a:ext uri="{FF2B5EF4-FFF2-40B4-BE49-F238E27FC236}">
                  <a16:creationId xmlns:a16="http://schemas.microsoft.com/office/drawing/2014/main" id="{11919D6F-7481-4B20-854C-187224233785}"/>
                </a:ext>
              </a:extLst>
            </p:cNvPr>
            <p:cNvSpPr/>
            <p:nvPr/>
          </p:nvSpPr>
          <p:spPr>
            <a:xfrm>
              <a:off x="4802733" y="3033230"/>
              <a:ext cx="1645920" cy="1384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4BDA3B71-FD38-41C5-95EB-E9D11A766A02}"/>
                </a:ext>
              </a:extLst>
            </p:cNvPr>
            <p:cNvSpPr/>
            <p:nvPr/>
          </p:nvSpPr>
          <p:spPr>
            <a:xfrm>
              <a:off x="286896" y="4570970"/>
              <a:ext cx="11352174" cy="1446550"/>
            </a:xfrm>
            <a:prstGeom prst="rect">
              <a:avLst/>
            </a:prstGeom>
          </p:spPr>
          <p:txBody>
            <a:bodyPr wrap="square">
              <a:spAutoFit/>
            </a:bodyPr>
            <a:lstStyle/>
            <a:p>
              <a:r>
                <a:rPr lang="ja-JP" altLang="ja-JP" sz="4400" dirty="0">
                  <a:latin typeface="BIZ UDゴシック" panose="020B0400000000000000" pitchFamily="49" charset="-128"/>
                  <a:ea typeface="BIZ UDゴシック" panose="020B0400000000000000" pitchFamily="49" charset="-128"/>
                  <a:cs typeface="Times New Roman" panose="02020603050405020304" pitchFamily="18" charset="0"/>
                </a:rPr>
                <a:t>薬の飲み忘れのリスクを軽減するためのものであると確認</a:t>
              </a:r>
              <a:r>
                <a:rPr lang="ja-JP" altLang="en-US" sz="4400" dirty="0">
                  <a:latin typeface="BIZ UDゴシック" panose="020B0400000000000000" pitchFamily="49" charset="-128"/>
                  <a:ea typeface="BIZ UDゴシック" panose="020B0400000000000000" pitchFamily="49" charset="-128"/>
                  <a:cs typeface="Times New Roman" panose="02020603050405020304" pitchFamily="18" charset="0"/>
                </a:rPr>
                <a:t>。</a:t>
              </a:r>
              <a:endParaRPr lang="en-US" altLang="ja-JP" sz="44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grpSp>
    </p:spTree>
    <p:extLst>
      <p:ext uri="{BB962C8B-B14F-4D97-AF65-F5344CB8AC3E}">
        <p14:creationId xmlns:p14="http://schemas.microsoft.com/office/powerpoint/2010/main" val="314869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吹き出し: 四角形 8">
            <a:extLst>
              <a:ext uri="{FF2B5EF4-FFF2-40B4-BE49-F238E27FC236}">
                <a16:creationId xmlns:a16="http://schemas.microsoft.com/office/drawing/2014/main" id="{3B33DB14-0460-43C4-BBF0-D2029E99E266}"/>
              </a:ext>
            </a:extLst>
          </p:cNvPr>
          <p:cNvSpPr/>
          <p:nvPr/>
        </p:nvSpPr>
        <p:spPr>
          <a:xfrm>
            <a:off x="5414074" y="2111540"/>
            <a:ext cx="6401290" cy="2591021"/>
          </a:xfrm>
          <a:prstGeom prst="wedgeRectCallout">
            <a:avLst>
              <a:gd name="adj1" fmla="val -4710"/>
              <a:gd name="adj2" fmla="val 81437"/>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833AD2A1-622D-4E2F-AA58-BD9AA96D40CA}"/>
              </a:ext>
            </a:extLst>
          </p:cNvPr>
          <p:cNvSpPr/>
          <p:nvPr/>
        </p:nvSpPr>
        <p:spPr>
          <a:xfrm>
            <a:off x="376636" y="4076879"/>
            <a:ext cx="9316376" cy="2123658"/>
          </a:xfrm>
          <a:prstGeom prst="rect">
            <a:avLst/>
          </a:prstGeom>
        </p:spPr>
        <p:txBody>
          <a:bodyPr wrap="square">
            <a:spAutoFit/>
          </a:bodyPr>
          <a:lstStyle/>
          <a:p>
            <a:pPr>
              <a:spcAft>
                <a:spcPts val="0"/>
              </a:spcAft>
            </a:pPr>
            <a:r>
              <a:rPr lang="ja-JP" altLang="ja-JP" sz="4400" kern="100" dirty="0">
                <a:latin typeface="BIZ UDゴシック" panose="020B0400000000000000" pitchFamily="49" charset="-128"/>
                <a:ea typeface="BIZ UDゴシック" panose="020B0400000000000000" pitchFamily="49" charset="-128"/>
                <a:cs typeface="Times New Roman" panose="02020603050405020304" pitchFamily="18" charset="0"/>
              </a:rPr>
              <a:t>評価</a:t>
            </a:r>
          </a:p>
          <a:p>
            <a:pPr>
              <a:spcAft>
                <a:spcPts val="0"/>
              </a:spcAft>
            </a:pPr>
            <a:r>
              <a:rPr lang="ja-JP" altLang="en-US" sz="4400" kern="100" dirty="0">
                <a:latin typeface="BIZ UDゴシック" panose="020B0400000000000000" pitchFamily="49" charset="-128"/>
                <a:ea typeface="BIZ UDゴシック" panose="020B0400000000000000" pitchFamily="49" charset="-128"/>
                <a:cs typeface="Times New Roman" panose="02020603050405020304" pitchFamily="18" charset="0"/>
              </a:rPr>
              <a:t>チェック表の記入、有り</a:t>
            </a:r>
            <a:endParaRPr lang="en-US" altLang="ja-JP" sz="44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spcAft>
                <a:spcPts val="0"/>
              </a:spcAft>
            </a:pPr>
            <a:r>
              <a:rPr lang="ja-JP" altLang="en-US" sz="4400" kern="100" dirty="0">
                <a:latin typeface="BIZ UDゴシック" panose="020B0400000000000000" pitchFamily="49" charset="-128"/>
                <a:ea typeface="BIZ UDゴシック" panose="020B0400000000000000" pitchFamily="49" charset="-128"/>
                <a:cs typeface="Times New Roman" panose="02020603050405020304" pitchFamily="18" charset="0"/>
              </a:rPr>
              <a:t>ただし、</a:t>
            </a:r>
            <a:r>
              <a:rPr lang="ja-JP" altLang="ja-JP" sz="4400" kern="100" dirty="0">
                <a:latin typeface="BIZ UDゴシック" panose="020B0400000000000000" pitchFamily="49" charset="-128"/>
                <a:ea typeface="BIZ UDゴシック" panose="020B0400000000000000" pitchFamily="49" charset="-128"/>
                <a:cs typeface="Times New Roman" panose="02020603050405020304" pitchFamily="18" charset="0"/>
              </a:rPr>
              <a:t>朝は</a:t>
            </a:r>
            <a:r>
              <a:rPr lang="ja-JP" altLang="ja-JP" sz="4400" kern="100" dirty="0">
                <a:solidFill>
                  <a:srgbClr val="0070C0"/>
                </a:solidFill>
                <a:latin typeface="BIZ UDゴシック" panose="020B0400000000000000" pitchFamily="49" charset="-128"/>
                <a:ea typeface="BIZ UDゴシック" panose="020B0400000000000000" pitchFamily="49" charset="-128"/>
                <a:cs typeface="Times New Roman" panose="02020603050405020304" pitchFamily="18" charset="0"/>
              </a:rPr>
              <a:t>青丸</a:t>
            </a:r>
            <a:r>
              <a:rPr lang="ja-JP" altLang="ja-JP" sz="4400" kern="100" dirty="0">
                <a:latin typeface="BIZ UDゴシック" panose="020B0400000000000000" pitchFamily="49" charset="-128"/>
                <a:ea typeface="BIZ UDゴシック" panose="020B0400000000000000" pitchFamily="49" charset="-128"/>
                <a:cs typeface="Times New Roman" panose="02020603050405020304" pitchFamily="18" charset="0"/>
              </a:rPr>
              <a:t>、夕は</a:t>
            </a:r>
            <a:r>
              <a:rPr lang="ja-JP" altLang="ja-JP" sz="4400"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赤丸</a:t>
            </a:r>
            <a:r>
              <a:rPr lang="ja-JP" altLang="ja-JP" sz="4400" kern="100" dirty="0">
                <a:latin typeface="BIZ UDゴシック" panose="020B0400000000000000" pitchFamily="49" charset="-128"/>
                <a:ea typeface="BIZ UDゴシック" panose="020B0400000000000000" pitchFamily="49" charset="-128"/>
                <a:cs typeface="Times New Roman" panose="02020603050405020304" pitchFamily="18" charset="0"/>
              </a:rPr>
              <a:t>と変更</a:t>
            </a:r>
            <a:r>
              <a:rPr lang="ja-JP" altLang="en-US" sz="4400" kern="100" dirty="0">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altLang="ja-JP" sz="44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grpSp>
        <p:nvGrpSpPr>
          <p:cNvPr id="2" name="グループ化 1">
            <a:extLst>
              <a:ext uri="{FF2B5EF4-FFF2-40B4-BE49-F238E27FC236}">
                <a16:creationId xmlns:a16="http://schemas.microsoft.com/office/drawing/2014/main" id="{413CB4CA-460B-4747-89F5-404A065BE8BF}"/>
              </a:ext>
            </a:extLst>
          </p:cNvPr>
          <p:cNvGrpSpPr/>
          <p:nvPr/>
        </p:nvGrpSpPr>
        <p:grpSpPr>
          <a:xfrm>
            <a:off x="458917" y="644340"/>
            <a:ext cx="11274165" cy="2092881"/>
            <a:chOff x="458917" y="721965"/>
            <a:chExt cx="11274165" cy="2092881"/>
          </a:xfrm>
        </p:grpSpPr>
        <p:sp>
          <p:nvSpPr>
            <p:cNvPr id="5" name="正方形/長方形 4">
              <a:extLst>
                <a:ext uri="{FF2B5EF4-FFF2-40B4-BE49-F238E27FC236}">
                  <a16:creationId xmlns:a16="http://schemas.microsoft.com/office/drawing/2014/main" id="{DE5EF82D-8E67-4338-A4DA-1A6D4AEE9D59}"/>
                </a:ext>
              </a:extLst>
            </p:cNvPr>
            <p:cNvSpPr/>
            <p:nvPr/>
          </p:nvSpPr>
          <p:spPr>
            <a:xfrm>
              <a:off x="458917" y="1368296"/>
              <a:ext cx="11274165" cy="1446550"/>
            </a:xfrm>
            <a:prstGeom prst="rect">
              <a:avLst/>
            </a:prstGeom>
          </p:spPr>
          <p:txBody>
            <a:bodyPr wrap="square">
              <a:spAutoFit/>
            </a:bodyPr>
            <a:lstStyle/>
            <a:p>
              <a:pPr algn="just">
                <a:spcAft>
                  <a:spcPts val="0"/>
                </a:spcAft>
              </a:pPr>
              <a:r>
                <a:rPr lang="ja-JP" altLang="ja-JP" sz="4400" kern="100" dirty="0">
                  <a:latin typeface="BIZ UDゴシック" panose="020B0400000000000000" pitchFamily="49" charset="-128"/>
                  <a:ea typeface="BIZ UDゴシック" panose="020B0400000000000000" pitchFamily="49" charset="-128"/>
                  <a:cs typeface="Times New Roman" panose="02020603050405020304" pitchFamily="18" charset="0"/>
                </a:rPr>
                <a:t>お薬チェック表を確認すると</a:t>
              </a:r>
              <a:r>
                <a:rPr lang="ja-JP" altLang="en-US" sz="4400" kern="100" dirty="0">
                  <a:latin typeface="BIZ UDゴシック" panose="020B0400000000000000" pitchFamily="49" charset="-128"/>
                  <a:ea typeface="BIZ UDゴシック" panose="020B0400000000000000" pitchFamily="49" charset="-128"/>
                  <a:cs typeface="Times New Roman" panose="02020603050405020304" pitchFamily="18" charset="0"/>
                </a:rPr>
                <a:t>、朝の記録</a:t>
              </a:r>
              <a:r>
                <a:rPr lang="ja-JP" altLang="ja-JP" sz="4400" kern="100" dirty="0">
                  <a:latin typeface="BIZ UDゴシック" panose="020B0400000000000000" pitchFamily="49" charset="-128"/>
                  <a:ea typeface="BIZ UDゴシック" panose="020B0400000000000000" pitchFamily="49" charset="-128"/>
                  <a:cs typeface="Times New Roman" panose="02020603050405020304" pitchFamily="18" charset="0"/>
                </a:rPr>
                <a:t>に</a:t>
              </a:r>
              <a:r>
                <a:rPr lang="ja-JP" altLang="ja-JP" sz="4400" kern="100" dirty="0">
                  <a:solidFill>
                    <a:srgbClr val="0070C0"/>
                  </a:solidFill>
                  <a:latin typeface="BIZ UDゴシック" panose="020B0400000000000000" pitchFamily="49" charset="-128"/>
                  <a:ea typeface="BIZ UDゴシック" panose="020B0400000000000000" pitchFamily="49" charset="-128"/>
                  <a:cs typeface="Times New Roman" panose="02020603050405020304" pitchFamily="18" charset="0"/>
                </a:rPr>
                <a:t>青丸</a:t>
              </a:r>
              <a:r>
                <a:rPr lang="ja-JP" altLang="ja-JP" sz="4400" kern="100" dirty="0">
                  <a:latin typeface="BIZ UDゴシック" panose="020B0400000000000000" pitchFamily="49" charset="-128"/>
                  <a:ea typeface="BIZ UDゴシック" panose="020B0400000000000000" pitchFamily="49" charset="-128"/>
                  <a:cs typeface="Times New Roman" panose="02020603050405020304" pitchFamily="18" charset="0"/>
                </a:rPr>
                <a:t>がついていた。</a:t>
              </a:r>
              <a:endParaRPr lang="en-US" altLang="ja-JP" sz="44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29AA0ADE-59CE-4EF8-8933-4EB470B75AAA}"/>
                </a:ext>
              </a:extLst>
            </p:cNvPr>
            <p:cNvSpPr txBox="1"/>
            <p:nvPr/>
          </p:nvSpPr>
          <p:spPr>
            <a:xfrm>
              <a:off x="458917" y="721965"/>
              <a:ext cx="3570208" cy="769441"/>
            </a:xfrm>
            <a:prstGeom prst="rect">
              <a:avLst/>
            </a:prstGeom>
            <a:noFill/>
          </p:spPr>
          <p:txBody>
            <a:bodyPr wrap="none" rtlCol="0">
              <a:spAutoFit/>
            </a:bodyPr>
            <a:lstStyle/>
            <a:p>
              <a:r>
                <a:rPr kumimoji="1" lang="en-US" altLang="ja-JP" sz="4400" u="sng" dirty="0">
                  <a:latin typeface="BIZ UDゴシック" panose="020B0400000000000000" pitchFamily="49" charset="-128"/>
                  <a:ea typeface="BIZ UDゴシック" panose="020B0400000000000000" pitchFamily="49" charset="-128"/>
                </a:rPr>
                <a:t>2</a:t>
              </a:r>
              <a:r>
                <a:rPr kumimoji="1" lang="ja-JP" altLang="en-US" sz="4400" u="sng" dirty="0">
                  <a:latin typeface="BIZ UDゴシック" panose="020B0400000000000000" pitchFamily="49" charset="-128"/>
                  <a:ea typeface="BIZ UDゴシック" panose="020B0400000000000000" pitchFamily="49" charset="-128"/>
                </a:rPr>
                <a:t>日目　</a:t>
              </a:r>
              <a:r>
                <a:rPr kumimoji="1" lang="en-US" altLang="ja-JP" sz="4400" u="sng" dirty="0">
                  <a:latin typeface="BIZ UDゴシック" panose="020B0400000000000000" pitchFamily="49" charset="-128"/>
                  <a:ea typeface="BIZ UDゴシック" panose="020B0400000000000000" pitchFamily="49" charset="-128"/>
                </a:rPr>
                <a:t>11:10</a:t>
              </a:r>
              <a:endParaRPr kumimoji="1" lang="ja-JP" altLang="en-US" sz="4400" u="sng" dirty="0">
                <a:latin typeface="BIZ UDゴシック" panose="020B0400000000000000" pitchFamily="49" charset="-128"/>
                <a:ea typeface="BIZ UDゴシック" panose="020B0400000000000000" pitchFamily="49" charset="-128"/>
              </a:endParaRPr>
            </a:p>
          </p:txBody>
        </p:sp>
      </p:grpSp>
      <p:cxnSp>
        <p:nvCxnSpPr>
          <p:cNvPr id="7" name="直線コネクタ 6">
            <a:extLst>
              <a:ext uri="{FF2B5EF4-FFF2-40B4-BE49-F238E27FC236}">
                <a16:creationId xmlns:a16="http://schemas.microsoft.com/office/drawing/2014/main" id="{985B3FE1-5A41-46DF-AD27-E679511A7BF7}"/>
              </a:ext>
            </a:extLst>
          </p:cNvPr>
          <p:cNvCxnSpPr/>
          <p:nvPr/>
        </p:nvCxnSpPr>
        <p:spPr>
          <a:xfrm>
            <a:off x="5414074" y="5505337"/>
            <a:ext cx="136385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3" name="グループ化 12">
            <a:extLst>
              <a:ext uri="{FF2B5EF4-FFF2-40B4-BE49-F238E27FC236}">
                <a16:creationId xmlns:a16="http://schemas.microsoft.com/office/drawing/2014/main" id="{55D03EB7-42CE-4450-9847-25F419BA88F3}"/>
              </a:ext>
            </a:extLst>
          </p:cNvPr>
          <p:cNvGrpSpPr/>
          <p:nvPr/>
        </p:nvGrpSpPr>
        <p:grpSpPr>
          <a:xfrm>
            <a:off x="6127223" y="2307188"/>
            <a:ext cx="2220686" cy="2245569"/>
            <a:chOff x="278793" y="4244766"/>
            <a:chExt cx="2220686" cy="2245569"/>
          </a:xfrm>
        </p:grpSpPr>
        <p:sp>
          <p:nvSpPr>
            <p:cNvPr id="14" name="円: 塗りつぶしなし 13">
              <a:extLst>
                <a:ext uri="{FF2B5EF4-FFF2-40B4-BE49-F238E27FC236}">
                  <a16:creationId xmlns:a16="http://schemas.microsoft.com/office/drawing/2014/main" id="{A767B2C9-2297-4186-89FF-2F3074A2C294}"/>
                </a:ext>
              </a:extLst>
            </p:cNvPr>
            <p:cNvSpPr/>
            <p:nvPr/>
          </p:nvSpPr>
          <p:spPr>
            <a:xfrm>
              <a:off x="278793" y="4244766"/>
              <a:ext cx="2220686" cy="2245569"/>
            </a:xfrm>
            <a:prstGeom prst="donut">
              <a:avLst>
                <a:gd name="adj" fmla="val 848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テキスト ボックス 14">
              <a:extLst>
                <a:ext uri="{FF2B5EF4-FFF2-40B4-BE49-F238E27FC236}">
                  <a16:creationId xmlns:a16="http://schemas.microsoft.com/office/drawing/2014/main" id="{26120562-78EA-4A0C-947D-80A19C6C2DFB}"/>
                </a:ext>
              </a:extLst>
            </p:cNvPr>
            <p:cNvSpPr txBox="1"/>
            <p:nvPr/>
          </p:nvSpPr>
          <p:spPr>
            <a:xfrm>
              <a:off x="737346" y="4582719"/>
              <a:ext cx="1303580" cy="1569660"/>
            </a:xfrm>
            <a:prstGeom prst="rect">
              <a:avLst/>
            </a:prstGeom>
            <a:noFill/>
          </p:spPr>
          <p:txBody>
            <a:bodyPr wrap="square" rtlCol="0">
              <a:spAutoFit/>
            </a:bodyPr>
            <a:lstStyle/>
            <a:p>
              <a:r>
                <a:rPr kumimoji="1" lang="ja-JP" altLang="en-US" sz="9600" dirty="0">
                  <a:latin typeface="HGS創英角ｺﾞｼｯｸUB" panose="020B0900000000000000" pitchFamily="50" charset="-128"/>
                  <a:ea typeface="HGS創英角ｺﾞｼｯｸUB" panose="020B0900000000000000" pitchFamily="50" charset="-128"/>
                </a:rPr>
                <a:t>朝</a:t>
              </a:r>
            </a:p>
          </p:txBody>
        </p:sp>
      </p:grpSp>
      <p:grpSp>
        <p:nvGrpSpPr>
          <p:cNvPr id="17" name="グループ化 16">
            <a:extLst>
              <a:ext uri="{FF2B5EF4-FFF2-40B4-BE49-F238E27FC236}">
                <a16:creationId xmlns:a16="http://schemas.microsoft.com/office/drawing/2014/main" id="{AB14A712-C09D-4300-89A8-230E75A13804}"/>
              </a:ext>
            </a:extLst>
          </p:cNvPr>
          <p:cNvGrpSpPr/>
          <p:nvPr/>
        </p:nvGrpSpPr>
        <p:grpSpPr>
          <a:xfrm>
            <a:off x="8806462" y="2307188"/>
            <a:ext cx="2254152" cy="2245569"/>
            <a:chOff x="2733484" y="4244765"/>
            <a:chExt cx="2254152" cy="2245569"/>
          </a:xfrm>
        </p:grpSpPr>
        <p:sp>
          <p:nvSpPr>
            <p:cNvPr id="18" name="円: 塗りつぶしなし 17">
              <a:extLst>
                <a:ext uri="{FF2B5EF4-FFF2-40B4-BE49-F238E27FC236}">
                  <a16:creationId xmlns:a16="http://schemas.microsoft.com/office/drawing/2014/main" id="{B1F5B2E1-1A98-4A15-B9D5-37D621050468}"/>
                </a:ext>
              </a:extLst>
            </p:cNvPr>
            <p:cNvSpPr/>
            <p:nvPr/>
          </p:nvSpPr>
          <p:spPr>
            <a:xfrm>
              <a:off x="2733484" y="4244765"/>
              <a:ext cx="2254152" cy="2245569"/>
            </a:xfrm>
            <a:prstGeom prst="donut">
              <a:avLst>
                <a:gd name="adj" fmla="val 102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テキスト ボックス 18">
              <a:extLst>
                <a:ext uri="{FF2B5EF4-FFF2-40B4-BE49-F238E27FC236}">
                  <a16:creationId xmlns:a16="http://schemas.microsoft.com/office/drawing/2014/main" id="{8BF77AC1-75FB-4D0A-888A-F91286D9572F}"/>
                </a:ext>
              </a:extLst>
            </p:cNvPr>
            <p:cNvSpPr txBox="1"/>
            <p:nvPr/>
          </p:nvSpPr>
          <p:spPr>
            <a:xfrm>
              <a:off x="3208770" y="4582719"/>
              <a:ext cx="1303580" cy="1569660"/>
            </a:xfrm>
            <a:prstGeom prst="rect">
              <a:avLst/>
            </a:prstGeom>
            <a:noFill/>
          </p:spPr>
          <p:txBody>
            <a:bodyPr wrap="square" rtlCol="0">
              <a:spAutoFit/>
            </a:bodyPr>
            <a:lstStyle/>
            <a:p>
              <a:r>
                <a:rPr kumimoji="1" lang="ja-JP" altLang="en-US" sz="9600" dirty="0">
                  <a:latin typeface="HGS創英角ｺﾞｼｯｸUB" panose="020B0900000000000000" pitchFamily="50" charset="-128"/>
                  <a:ea typeface="HGS創英角ｺﾞｼｯｸUB" panose="020B0900000000000000" pitchFamily="50" charset="-128"/>
                </a:rPr>
                <a:t>夕</a:t>
              </a:r>
            </a:p>
          </p:txBody>
        </p:sp>
      </p:grpSp>
    </p:spTree>
    <p:extLst>
      <p:ext uri="{BB962C8B-B14F-4D97-AF65-F5344CB8AC3E}">
        <p14:creationId xmlns:p14="http://schemas.microsoft.com/office/powerpoint/2010/main" val="288903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BA69C4D6-1486-405B-BC6F-1EC25F7D88B9}"/>
              </a:ext>
            </a:extLst>
          </p:cNvPr>
          <p:cNvPicPr>
            <a:picLocks noChangeAspect="1"/>
          </p:cNvPicPr>
          <p:nvPr/>
        </p:nvPicPr>
        <p:blipFill>
          <a:blip r:embed="rId3"/>
          <a:stretch>
            <a:fillRect/>
          </a:stretch>
        </p:blipFill>
        <p:spPr>
          <a:xfrm>
            <a:off x="5517393" y="4654230"/>
            <a:ext cx="1396105" cy="54869"/>
          </a:xfrm>
          <a:prstGeom prst="rect">
            <a:avLst/>
          </a:prstGeom>
        </p:spPr>
      </p:pic>
      <p:grpSp>
        <p:nvGrpSpPr>
          <p:cNvPr id="8" name="グループ化 7">
            <a:extLst>
              <a:ext uri="{FF2B5EF4-FFF2-40B4-BE49-F238E27FC236}">
                <a16:creationId xmlns:a16="http://schemas.microsoft.com/office/drawing/2014/main" id="{900E0EC0-A157-43D9-BC2B-4A79C6459C6E}"/>
              </a:ext>
            </a:extLst>
          </p:cNvPr>
          <p:cNvGrpSpPr/>
          <p:nvPr/>
        </p:nvGrpSpPr>
        <p:grpSpPr>
          <a:xfrm>
            <a:off x="440289" y="3110977"/>
            <a:ext cx="11678652" cy="2946037"/>
            <a:chOff x="-67173" y="3307456"/>
            <a:chExt cx="12225587" cy="2601144"/>
          </a:xfrm>
        </p:grpSpPr>
        <p:sp>
          <p:nvSpPr>
            <p:cNvPr id="3" name="Rectangle 1">
              <a:extLst>
                <a:ext uri="{FF2B5EF4-FFF2-40B4-BE49-F238E27FC236}">
                  <a16:creationId xmlns:a16="http://schemas.microsoft.com/office/drawing/2014/main" id="{7EA6FC66-935B-46A7-928F-B1C5A9A5E868}"/>
                </a:ext>
              </a:extLst>
            </p:cNvPr>
            <p:cNvSpPr>
              <a:spLocks noChangeArrowheads="1"/>
            </p:cNvSpPr>
            <p:nvPr/>
          </p:nvSpPr>
          <p:spPr bwMode="auto">
            <a:xfrm>
              <a:off x="33587" y="4033560"/>
              <a:ext cx="12124827" cy="1875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44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チェック表の記入、</a:t>
              </a:r>
              <a:r>
                <a:rPr lang="ja-JP" altLang="en-US" sz="4400" dirty="0">
                  <a:latin typeface="BIZ UDゴシック" panose="020B0400000000000000" pitchFamily="49" charset="-128"/>
                  <a:ea typeface="BIZ UDゴシック" panose="020B0400000000000000" pitchFamily="49" charset="-128"/>
                  <a:cs typeface="Times New Roman" panose="02020603050405020304" pitchFamily="18" charset="0"/>
                </a:rPr>
                <a:t>なし</a:t>
              </a:r>
              <a:endParaRPr kumimoji="0" lang="en-US" altLang="ja-JP" sz="44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44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ただし、服薬タペストリーを確認すると薬</a:t>
              </a:r>
              <a:r>
                <a:rPr lang="ja-JP" altLang="en-US" sz="4400" dirty="0">
                  <a:latin typeface="BIZ UDゴシック" panose="020B0400000000000000" pitchFamily="49" charset="-128"/>
                  <a:ea typeface="BIZ UDゴシック" panose="020B0400000000000000" pitchFamily="49" charset="-128"/>
                  <a:cs typeface="Times New Roman" panose="02020603050405020304" pitchFamily="18" charset="0"/>
                </a:rPr>
                <a:t>を飲まれていた</a:t>
              </a:r>
              <a:r>
                <a:rPr kumimoji="0" lang="ja-JP" altLang="en-US" sz="44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kumimoji="0" lang="ja-JP" altLang="en-US" sz="44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 </a:t>
              </a:r>
            </a:p>
          </p:txBody>
        </p:sp>
        <p:sp>
          <p:nvSpPr>
            <p:cNvPr id="6" name="テキスト ボックス 5">
              <a:extLst>
                <a:ext uri="{FF2B5EF4-FFF2-40B4-BE49-F238E27FC236}">
                  <a16:creationId xmlns:a16="http://schemas.microsoft.com/office/drawing/2014/main" id="{CE6823BC-71B6-44D8-8F4A-3584E7E5206F}"/>
                </a:ext>
              </a:extLst>
            </p:cNvPr>
            <p:cNvSpPr txBox="1"/>
            <p:nvPr/>
          </p:nvSpPr>
          <p:spPr>
            <a:xfrm>
              <a:off x="-67173" y="3307456"/>
              <a:ext cx="12192000" cy="769441"/>
            </a:xfrm>
            <a:prstGeom prst="rect">
              <a:avLst/>
            </a:prstGeom>
            <a:noFill/>
          </p:spPr>
          <p:txBody>
            <a:bodyPr wrap="square" rtlCol="0">
              <a:spAutoFit/>
            </a:bodyPr>
            <a:lstStyle/>
            <a:p>
              <a:r>
                <a:rPr kumimoji="1" lang="ja-JP" altLang="en-US" sz="4400" dirty="0">
                  <a:latin typeface="BIZ UDゴシック" panose="020B0400000000000000" pitchFamily="49" charset="-128"/>
                  <a:ea typeface="BIZ UDゴシック" panose="020B0400000000000000" pitchFamily="49" charset="-128"/>
                </a:rPr>
                <a:t>評価</a:t>
              </a:r>
            </a:p>
          </p:txBody>
        </p:sp>
      </p:grpSp>
      <p:grpSp>
        <p:nvGrpSpPr>
          <p:cNvPr id="7" name="グループ化 6">
            <a:extLst>
              <a:ext uri="{FF2B5EF4-FFF2-40B4-BE49-F238E27FC236}">
                <a16:creationId xmlns:a16="http://schemas.microsoft.com/office/drawing/2014/main" id="{60F0D5F3-8C64-42E3-9C1F-E756C3640685}"/>
              </a:ext>
            </a:extLst>
          </p:cNvPr>
          <p:cNvGrpSpPr/>
          <p:nvPr/>
        </p:nvGrpSpPr>
        <p:grpSpPr>
          <a:xfrm>
            <a:off x="304874" y="896706"/>
            <a:ext cx="11518083" cy="2077491"/>
            <a:chOff x="-187540" y="798149"/>
            <a:chExt cx="8888780" cy="2901823"/>
          </a:xfrm>
        </p:grpSpPr>
        <p:sp>
          <p:nvSpPr>
            <p:cNvPr id="5" name="正方形/長方形 4">
              <a:extLst>
                <a:ext uri="{FF2B5EF4-FFF2-40B4-BE49-F238E27FC236}">
                  <a16:creationId xmlns:a16="http://schemas.microsoft.com/office/drawing/2014/main" id="{A8052A63-EE47-4AF6-9598-834044F20A64}"/>
                </a:ext>
              </a:extLst>
            </p:cNvPr>
            <p:cNvSpPr/>
            <p:nvPr/>
          </p:nvSpPr>
          <p:spPr>
            <a:xfrm>
              <a:off x="-187540" y="798149"/>
              <a:ext cx="5952964" cy="945779"/>
            </a:xfrm>
            <a:prstGeom prst="rect">
              <a:avLst/>
            </a:prstGeom>
          </p:spPr>
          <p:txBody>
            <a:bodyPr wrap="square" lIns="0" tIns="0" rIns="0" bIns="0">
              <a:spAutoFit/>
            </a:bodyPr>
            <a:lstStyle/>
            <a:p>
              <a:pPr marL="408940">
                <a:spcAft>
                  <a:spcPts val="0"/>
                </a:spcAft>
              </a:pPr>
              <a:r>
                <a:rPr lang="ja-JP" altLang="ja-JP" sz="4400" u="sng" kern="100" dirty="0">
                  <a:latin typeface="BIZ UDゴシック" panose="020B0400000000000000" pitchFamily="49" charset="-128"/>
                  <a:ea typeface="BIZ UDゴシック" panose="020B0400000000000000" pitchFamily="49" charset="-128"/>
                  <a:cs typeface="Times New Roman" panose="02020603050405020304" pitchFamily="18" charset="0"/>
                </a:rPr>
                <a:t>６日目　</a:t>
              </a:r>
              <a:r>
                <a:rPr lang="en-US" altLang="ja-JP" sz="4400" u="sng" kern="100" dirty="0">
                  <a:latin typeface="BIZ UDゴシック" panose="020B0400000000000000" pitchFamily="49" charset="-128"/>
                  <a:ea typeface="BIZ UDゴシック" panose="020B0400000000000000" pitchFamily="49" charset="-128"/>
                  <a:cs typeface="Times New Roman" panose="02020603050405020304" pitchFamily="18" charset="0"/>
                </a:rPr>
                <a:t>8:00</a:t>
              </a:r>
              <a:r>
                <a:rPr lang="ja-JP" altLang="ja-JP" sz="4400" u="sng"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4400" u="sng" kern="100" dirty="0">
                  <a:latin typeface="BIZ UDゴシック" panose="020B0400000000000000" pitchFamily="49" charset="-128"/>
                  <a:ea typeface="BIZ UDゴシック" panose="020B0400000000000000" pitchFamily="49" charset="-128"/>
                  <a:cs typeface="Times New Roman" panose="02020603050405020304" pitchFamily="18" charset="0"/>
                </a:rPr>
                <a:t>8:20</a:t>
              </a:r>
            </a:p>
          </p:txBody>
        </p:sp>
        <p:sp>
          <p:nvSpPr>
            <p:cNvPr id="2" name="正方形/長方形 1">
              <a:extLst>
                <a:ext uri="{FF2B5EF4-FFF2-40B4-BE49-F238E27FC236}">
                  <a16:creationId xmlns:a16="http://schemas.microsoft.com/office/drawing/2014/main" id="{4D250A74-ECD8-4F0E-9B70-97531EFA3282}"/>
                </a:ext>
              </a:extLst>
            </p:cNvPr>
            <p:cNvSpPr/>
            <p:nvPr/>
          </p:nvSpPr>
          <p:spPr>
            <a:xfrm>
              <a:off x="145381" y="1743928"/>
              <a:ext cx="8555859" cy="1956044"/>
            </a:xfrm>
            <a:prstGeom prst="rect">
              <a:avLst/>
            </a:prstGeom>
          </p:spPr>
          <p:txBody>
            <a:bodyPr wrap="square" lIns="0" rIns="0" bIns="0">
              <a:spAutoFit/>
            </a:bodyPr>
            <a:lstStyle/>
            <a:p>
              <a:r>
                <a:rPr lang="en-US" altLang="ja-JP" sz="4400" kern="100" dirty="0">
                  <a:latin typeface="BIZ UDゴシック" panose="020B0400000000000000" pitchFamily="49" charset="-128"/>
                  <a:ea typeface="BIZ UDゴシック" panose="020B0400000000000000" pitchFamily="49" charset="-128"/>
                  <a:cs typeface="Times New Roman" panose="02020603050405020304" pitchFamily="18" charset="0"/>
                </a:rPr>
                <a:t>7/12</a:t>
              </a:r>
              <a:r>
                <a:rPr lang="ja-JP" altLang="ja-JP" sz="4400" kern="100" dirty="0">
                  <a:latin typeface="BIZ UDゴシック" panose="020B0400000000000000" pitchFamily="49" charset="-128"/>
                  <a:ea typeface="BIZ UDゴシック" panose="020B0400000000000000" pitchFamily="49" charset="-128"/>
                  <a:cs typeface="Times New Roman" panose="02020603050405020304" pitchFamily="18" charset="0"/>
                </a:rPr>
                <a:t>分と、</a:t>
              </a:r>
              <a:r>
                <a:rPr lang="en-US" altLang="ja-JP" sz="4400" kern="100" dirty="0">
                  <a:latin typeface="BIZ UDゴシック" panose="020B0400000000000000" pitchFamily="49" charset="-128"/>
                  <a:ea typeface="BIZ UDゴシック" panose="020B0400000000000000" pitchFamily="49" charset="-128"/>
                  <a:cs typeface="Times New Roman" panose="02020603050405020304" pitchFamily="18" charset="0"/>
                </a:rPr>
                <a:t>7/13</a:t>
              </a:r>
              <a:r>
                <a:rPr lang="ja-JP" altLang="ja-JP" sz="4400" kern="100" dirty="0">
                  <a:latin typeface="BIZ UDゴシック" panose="020B0400000000000000" pitchFamily="49" charset="-128"/>
                  <a:ea typeface="BIZ UDゴシック" panose="020B0400000000000000" pitchFamily="49" charset="-128"/>
                  <a:cs typeface="Times New Roman" panose="02020603050405020304" pitchFamily="18" charset="0"/>
                </a:rPr>
                <a:t>の朝の分にチェック</a:t>
              </a:r>
              <a:endParaRPr lang="en-US" altLang="ja-JP" sz="44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r>
                <a:rPr lang="ja-JP" altLang="ja-JP" sz="4400" kern="100" dirty="0">
                  <a:latin typeface="BIZ UDゴシック" panose="020B0400000000000000" pitchFamily="49" charset="-128"/>
                  <a:ea typeface="BIZ UDゴシック" panose="020B0400000000000000" pitchFamily="49" charset="-128"/>
                  <a:cs typeface="Times New Roman" panose="02020603050405020304" pitchFamily="18" charset="0"/>
                </a:rPr>
                <a:t>がなかった。</a:t>
              </a:r>
              <a:endParaRPr lang="ja-JP" altLang="en-US" sz="4400" dirty="0"/>
            </a:p>
          </p:txBody>
        </p:sp>
      </p:grpSp>
    </p:spTree>
    <p:extLst>
      <p:ext uri="{BB962C8B-B14F-4D97-AF65-F5344CB8AC3E}">
        <p14:creationId xmlns:p14="http://schemas.microsoft.com/office/powerpoint/2010/main" val="27931652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ECEF"/>
        </a:solidFill>
        <a:effectLst/>
      </p:bgPr>
    </p:bg>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34479BC-9993-4F60-9E76-A6AE933BB765}"/>
              </a:ext>
            </a:extLst>
          </p:cNvPr>
          <p:cNvSpPr/>
          <p:nvPr/>
        </p:nvSpPr>
        <p:spPr>
          <a:xfrm>
            <a:off x="235308" y="988164"/>
            <a:ext cx="9661728" cy="1446550"/>
          </a:xfrm>
          <a:prstGeom prst="rect">
            <a:avLst/>
          </a:prstGeom>
        </p:spPr>
        <p:txBody>
          <a:bodyPr wrap="square">
            <a:spAutoFit/>
          </a:bodyPr>
          <a:lstStyle/>
          <a:p>
            <a:pPr marL="408940">
              <a:spcAft>
                <a:spcPts val="0"/>
              </a:spcAft>
            </a:pPr>
            <a:r>
              <a:rPr lang="en-US" altLang="ja-JP" sz="4400" u="sng" kern="100" dirty="0">
                <a:latin typeface="BIZ UDゴシック" panose="020B0400000000000000" pitchFamily="49" charset="-128"/>
                <a:ea typeface="BIZ UDゴシック" panose="020B0400000000000000" pitchFamily="49" charset="-128"/>
                <a:cs typeface="Times New Roman" panose="02020603050405020304" pitchFamily="18" charset="0"/>
              </a:rPr>
              <a:t>8</a:t>
            </a:r>
            <a:r>
              <a:rPr lang="ja-JP" altLang="ja-JP" sz="4400" u="sng" kern="100" dirty="0">
                <a:latin typeface="BIZ UDゴシック" panose="020B0400000000000000" pitchFamily="49" charset="-128"/>
                <a:ea typeface="BIZ UDゴシック" panose="020B0400000000000000" pitchFamily="49" charset="-128"/>
                <a:cs typeface="Times New Roman" panose="02020603050405020304" pitchFamily="18" charset="0"/>
              </a:rPr>
              <a:t>日目　</a:t>
            </a:r>
            <a:endParaRPr lang="ja-JP" altLang="ja-JP" sz="44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408940">
              <a:spcAft>
                <a:spcPts val="0"/>
              </a:spcAft>
            </a:pPr>
            <a:r>
              <a:rPr lang="ja-JP" altLang="ja-JP" sz="4400" kern="100" dirty="0">
                <a:latin typeface="BIZ UDゴシック" panose="020B0400000000000000" pitchFamily="49" charset="-128"/>
                <a:ea typeface="BIZ UDゴシック" panose="020B0400000000000000" pitchFamily="49" charset="-128"/>
                <a:cs typeface="Times New Roman" panose="02020603050405020304" pitchFamily="18" charset="0"/>
              </a:rPr>
              <a:t>服薬カレンダーがすべて埋まった。</a:t>
            </a:r>
          </a:p>
        </p:txBody>
      </p:sp>
      <p:grpSp>
        <p:nvGrpSpPr>
          <p:cNvPr id="5" name="グループ化 4">
            <a:extLst>
              <a:ext uri="{FF2B5EF4-FFF2-40B4-BE49-F238E27FC236}">
                <a16:creationId xmlns:a16="http://schemas.microsoft.com/office/drawing/2014/main" id="{499F7706-072A-477D-80C5-EA7F1E648BD1}"/>
              </a:ext>
            </a:extLst>
          </p:cNvPr>
          <p:cNvGrpSpPr/>
          <p:nvPr/>
        </p:nvGrpSpPr>
        <p:grpSpPr>
          <a:xfrm>
            <a:off x="554802" y="4358372"/>
            <a:ext cx="11082395" cy="1511464"/>
            <a:chOff x="652322" y="3787810"/>
            <a:chExt cx="8150715" cy="1511464"/>
          </a:xfrm>
        </p:grpSpPr>
        <p:sp>
          <p:nvSpPr>
            <p:cNvPr id="3" name="Rectangle 1">
              <a:extLst>
                <a:ext uri="{FF2B5EF4-FFF2-40B4-BE49-F238E27FC236}">
                  <a16:creationId xmlns:a16="http://schemas.microsoft.com/office/drawing/2014/main" id="{11982FA1-9673-41B7-B95E-B723B0B7B21E}"/>
                </a:ext>
              </a:extLst>
            </p:cNvPr>
            <p:cNvSpPr>
              <a:spLocks noChangeArrowheads="1"/>
            </p:cNvSpPr>
            <p:nvPr/>
          </p:nvSpPr>
          <p:spPr bwMode="auto">
            <a:xfrm>
              <a:off x="652322" y="4529833"/>
              <a:ext cx="815071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44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表が埋まったのを見て、笑顔が増えた。</a:t>
              </a:r>
              <a:r>
                <a:rPr kumimoji="0" lang="ja-JP" altLang="en-US" sz="44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 </a:t>
              </a:r>
            </a:p>
          </p:txBody>
        </p:sp>
        <p:sp>
          <p:nvSpPr>
            <p:cNvPr id="4" name="テキスト ボックス 3">
              <a:extLst>
                <a:ext uri="{FF2B5EF4-FFF2-40B4-BE49-F238E27FC236}">
                  <a16:creationId xmlns:a16="http://schemas.microsoft.com/office/drawing/2014/main" id="{CA657B77-5116-4763-B9A5-AA0B8649A125}"/>
                </a:ext>
              </a:extLst>
            </p:cNvPr>
            <p:cNvSpPr txBox="1"/>
            <p:nvPr/>
          </p:nvSpPr>
          <p:spPr>
            <a:xfrm>
              <a:off x="652322" y="3787810"/>
              <a:ext cx="1313180" cy="769441"/>
            </a:xfrm>
            <a:prstGeom prst="rect">
              <a:avLst/>
            </a:prstGeom>
            <a:noFill/>
          </p:spPr>
          <p:txBody>
            <a:bodyPr wrap="none" rtlCol="0">
              <a:spAutoFit/>
            </a:bodyPr>
            <a:lstStyle/>
            <a:p>
              <a:r>
                <a:rPr kumimoji="1" lang="ja-JP" altLang="en-US" sz="4400" dirty="0">
                  <a:latin typeface="BIZ UDゴシック" panose="020B0400000000000000" pitchFamily="49" charset="-128"/>
                  <a:ea typeface="BIZ UDゴシック" panose="020B0400000000000000" pitchFamily="49" charset="-128"/>
                </a:rPr>
                <a:t>評価</a:t>
              </a:r>
            </a:p>
          </p:txBody>
        </p:sp>
      </p:grpSp>
      <p:pic>
        <p:nvPicPr>
          <p:cNvPr id="6" name="図 5">
            <a:extLst>
              <a:ext uri="{FF2B5EF4-FFF2-40B4-BE49-F238E27FC236}">
                <a16:creationId xmlns:a16="http://schemas.microsoft.com/office/drawing/2014/main" id="{00BCAE77-C600-4FEA-84EF-CB153757E767}"/>
              </a:ext>
            </a:extLst>
          </p:cNvPr>
          <p:cNvPicPr>
            <a:picLocks noChangeAspect="1"/>
          </p:cNvPicPr>
          <p:nvPr/>
        </p:nvPicPr>
        <p:blipFill>
          <a:blip r:embed="rId3"/>
          <a:stretch>
            <a:fillRect/>
          </a:stretch>
        </p:blipFill>
        <p:spPr>
          <a:xfrm>
            <a:off x="8765817" y="2181642"/>
            <a:ext cx="3190875" cy="3171825"/>
          </a:xfrm>
          <a:prstGeom prst="rect">
            <a:avLst/>
          </a:prstGeom>
        </p:spPr>
      </p:pic>
      <p:sp>
        <p:nvSpPr>
          <p:cNvPr id="7" name="四角形: 角を丸くする 6">
            <a:extLst>
              <a:ext uri="{FF2B5EF4-FFF2-40B4-BE49-F238E27FC236}">
                <a16:creationId xmlns:a16="http://schemas.microsoft.com/office/drawing/2014/main" id="{3A990214-36E0-499D-ACBA-DAA71BD4D3DA}"/>
              </a:ext>
            </a:extLst>
          </p:cNvPr>
          <p:cNvSpPr/>
          <p:nvPr/>
        </p:nvSpPr>
        <p:spPr>
          <a:xfrm>
            <a:off x="713367" y="334537"/>
            <a:ext cx="11082395" cy="5926603"/>
          </a:xfrm>
          <a:prstGeom prst="roundRect">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800" dirty="0">
                <a:solidFill>
                  <a:schemeClr val="tx1"/>
                </a:solidFill>
                <a:latin typeface="HGS創英角ｺﾞｼｯｸUB" panose="020B0900000000000000" pitchFamily="50" charset="-128"/>
                <a:ea typeface="HGS創英角ｺﾞｼｯｸUB" panose="020B0900000000000000" pitchFamily="50" charset="-128"/>
              </a:rPr>
              <a:t>服薬は毎日継続して</a:t>
            </a:r>
            <a:endParaRPr kumimoji="1" lang="en-US" altLang="ja-JP" sz="8800" dirty="0">
              <a:solidFill>
                <a:schemeClr val="tx1"/>
              </a:solidFill>
              <a:latin typeface="HGS創英角ｺﾞｼｯｸUB" panose="020B0900000000000000" pitchFamily="50" charset="-128"/>
              <a:ea typeface="HGS創英角ｺﾞｼｯｸUB" panose="020B0900000000000000" pitchFamily="50" charset="-128"/>
            </a:endParaRPr>
          </a:p>
          <a:p>
            <a:pPr algn="ctr"/>
            <a:r>
              <a:rPr kumimoji="1" lang="ja-JP" altLang="en-US" sz="8800" dirty="0">
                <a:solidFill>
                  <a:schemeClr val="tx1"/>
                </a:solidFill>
                <a:latin typeface="HGS創英角ｺﾞｼｯｸUB" panose="020B0900000000000000" pitchFamily="50" charset="-128"/>
                <a:ea typeface="HGS創英角ｺﾞｼｯｸUB" panose="020B0900000000000000" pitchFamily="50" charset="-128"/>
              </a:rPr>
              <a:t>行うことができた。</a:t>
            </a:r>
          </a:p>
        </p:txBody>
      </p:sp>
    </p:spTree>
    <p:extLst>
      <p:ext uri="{BB962C8B-B14F-4D97-AF65-F5344CB8AC3E}">
        <p14:creationId xmlns:p14="http://schemas.microsoft.com/office/powerpoint/2010/main" val="274790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B628E6C-0212-481D-8F4E-298D2B36FEB9}"/>
              </a:ext>
            </a:extLst>
          </p:cNvPr>
          <p:cNvPicPr>
            <a:picLocks noChangeAspect="1"/>
          </p:cNvPicPr>
          <p:nvPr/>
        </p:nvPicPr>
        <p:blipFill>
          <a:blip r:embed="rId3"/>
          <a:stretch>
            <a:fillRect/>
          </a:stretch>
        </p:blipFill>
        <p:spPr>
          <a:xfrm>
            <a:off x="1580433" y="1037838"/>
            <a:ext cx="8526778" cy="5820162"/>
          </a:xfrm>
          <a:prstGeom prst="rect">
            <a:avLst/>
          </a:prstGeom>
        </p:spPr>
      </p:pic>
      <p:sp>
        <p:nvSpPr>
          <p:cNvPr id="4" name="正方形/長方形 3">
            <a:extLst>
              <a:ext uri="{FF2B5EF4-FFF2-40B4-BE49-F238E27FC236}">
                <a16:creationId xmlns:a16="http://schemas.microsoft.com/office/drawing/2014/main" id="{CD0BEF2B-AB79-4BC6-A49B-AEE1A4288890}"/>
              </a:ext>
            </a:extLst>
          </p:cNvPr>
          <p:cNvSpPr/>
          <p:nvPr/>
        </p:nvSpPr>
        <p:spPr>
          <a:xfrm>
            <a:off x="126977" y="268397"/>
            <a:ext cx="10608733" cy="769441"/>
          </a:xfrm>
          <a:prstGeom prst="rect">
            <a:avLst/>
          </a:prstGeom>
        </p:spPr>
        <p:txBody>
          <a:bodyPr wrap="square">
            <a:spAutoFit/>
          </a:bodyPr>
          <a:lstStyle/>
          <a:p>
            <a:r>
              <a:rPr lang="ja-JP" altLang="en-US" sz="4400" dirty="0">
                <a:latin typeface="BIZ UDゴシック" panose="020B0400000000000000" pitchFamily="49" charset="-128"/>
                <a:ea typeface="BIZ UDゴシック" panose="020B0400000000000000" pitchFamily="49" charset="-128"/>
                <a:cs typeface="Times New Roman" panose="02020603050405020304" pitchFamily="18" charset="0"/>
              </a:rPr>
              <a:t>２</a:t>
            </a:r>
            <a:r>
              <a:rPr lang="en-US" altLang="ja-JP" sz="44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4400" kern="100" dirty="0">
                <a:latin typeface="BIZ UDゴシック" panose="020B0400000000000000" pitchFamily="49" charset="-128"/>
                <a:ea typeface="BIZ UDゴシック" panose="020B0400000000000000" pitchFamily="49" charset="-128"/>
                <a:cs typeface="Times New Roman" panose="02020603050405020304" pitchFamily="18" charset="0"/>
              </a:rPr>
              <a:t>下肢筋力達成チェック</a:t>
            </a:r>
            <a:r>
              <a:rPr lang="ja-JP" altLang="ja-JP" sz="4400" dirty="0">
                <a:latin typeface="BIZ UDゴシック" panose="020B0400000000000000" pitchFamily="49" charset="-128"/>
                <a:ea typeface="BIZ UDゴシック" panose="020B0400000000000000" pitchFamily="49" charset="-128"/>
                <a:cs typeface="Times New Roman" panose="02020603050405020304" pitchFamily="18" charset="0"/>
              </a:rPr>
              <a:t>表を作成</a:t>
            </a:r>
            <a:endParaRPr lang="ja-JP" altLang="en-US" sz="4400" dirty="0">
              <a:latin typeface="BIZ UDゴシック" panose="020B0400000000000000" pitchFamily="49" charset="-128"/>
              <a:ea typeface="BIZ UDゴシック" panose="020B0400000000000000" pitchFamily="49" charset="-128"/>
            </a:endParaRPr>
          </a:p>
        </p:txBody>
      </p:sp>
      <p:sp>
        <p:nvSpPr>
          <p:cNvPr id="8" name="円: 塗りつぶしなし 7">
            <a:extLst>
              <a:ext uri="{FF2B5EF4-FFF2-40B4-BE49-F238E27FC236}">
                <a16:creationId xmlns:a16="http://schemas.microsoft.com/office/drawing/2014/main" id="{CA3F0FAD-DFCF-4110-9604-E72B9EB2B32B}"/>
              </a:ext>
            </a:extLst>
          </p:cNvPr>
          <p:cNvSpPr/>
          <p:nvPr/>
        </p:nvSpPr>
        <p:spPr>
          <a:xfrm>
            <a:off x="2611513" y="3547534"/>
            <a:ext cx="1401046" cy="1388532"/>
          </a:xfrm>
          <a:prstGeom prst="donut">
            <a:avLst>
              <a:gd name="adj" fmla="val 667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円: 塗りつぶしなし 8">
            <a:extLst>
              <a:ext uri="{FF2B5EF4-FFF2-40B4-BE49-F238E27FC236}">
                <a16:creationId xmlns:a16="http://schemas.microsoft.com/office/drawing/2014/main" id="{E413B326-A529-4D79-A4B6-F757E4817416}"/>
              </a:ext>
            </a:extLst>
          </p:cNvPr>
          <p:cNvSpPr/>
          <p:nvPr/>
        </p:nvSpPr>
        <p:spPr>
          <a:xfrm>
            <a:off x="4765492" y="2159002"/>
            <a:ext cx="1401046" cy="1388532"/>
          </a:xfrm>
          <a:prstGeom prst="donut">
            <a:avLst>
              <a:gd name="adj" fmla="val 6678"/>
            </a:avLst>
          </a:prstGeom>
          <a:solidFill>
            <a:srgbClr val="1316A1"/>
          </a:solidFill>
          <a:ln>
            <a:solidFill>
              <a:srgbClr val="1316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Tree>
    <p:extLst>
      <p:ext uri="{BB962C8B-B14F-4D97-AF65-F5344CB8AC3E}">
        <p14:creationId xmlns:p14="http://schemas.microsoft.com/office/powerpoint/2010/main" val="390325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DA3A7062-74E9-4886-90D7-60396E1DA251}"/>
              </a:ext>
            </a:extLst>
          </p:cNvPr>
          <p:cNvGrpSpPr/>
          <p:nvPr/>
        </p:nvGrpSpPr>
        <p:grpSpPr>
          <a:xfrm>
            <a:off x="706182" y="4021476"/>
            <a:ext cx="11133235" cy="1386595"/>
            <a:chOff x="1016292" y="4166427"/>
            <a:chExt cx="9042108" cy="1386595"/>
          </a:xfrm>
        </p:grpSpPr>
        <p:sp>
          <p:nvSpPr>
            <p:cNvPr id="3" name="Rectangle 1">
              <a:extLst>
                <a:ext uri="{FF2B5EF4-FFF2-40B4-BE49-F238E27FC236}">
                  <a16:creationId xmlns:a16="http://schemas.microsoft.com/office/drawing/2014/main" id="{9AAF1BDE-6935-4C01-A3E7-D07AC5BA4D09}"/>
                </a:ext>
              </a:extLst>
            </p:cNvPr>
            <p:cNvSpPr>
              <a:spLocks noChangeArrowheads="1"/>
            </p:cNvSpPr>
            <p:nvPr/>
          </p:nvSpPr>
          <p:spPr bwMode="auto">
            <a:xfrm>
              <a:off x="1016292" y="4783581"/>
              <a:ext cx="904210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44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通常メニュー３つと追加メニューを実施。</a:t>
              </a:r>
              <a:endParaRPr kumimoji="0" lang="ja-JP" altLang="en-US" sz="44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p:txBody>
        </p:sp>
        <p:sp>
          <p:nvSpPr>
            <p:cNvPr id="4" name="テキスト ボックス 3">
              <a:extLst>
                <a:ext uri="{FF2B5EF4-FFF2-40B4-BE49-F238E27FC236}">
                  <a16:creationId xmlns:a16="http://schemas.microsoft.com/office/drawing/2014/main" id="{DF240D5D-B635-41CB-BF7C-92A62D670409}"/>
                </a:ext>
              </a:extLst>
            </p:cNvPr>
            <p:cNvSpPr txBox="1"/>
            <p:nvPr/>
          </p:nvSpPr>
          <p:spPr>
            <a:xfrm>
              <a:off x="1016292" y="4166427"/>
              <a:ext cx="1313180" cy="769441"/>
            </a:xfrm>
            <a:prstGeom prst="rect">
              <a:avLst/>
            </a:prstGeom>
            <a:noFill/>
          </p:spPr>
          <p:txBody>
            <a:bodyPr wrap="none" rtlCol="0">
              <a:spAutoFit/>
            </a:bodyPr>
            <a:lstStyle/>
            <a:p>
              <a:r>
                <a:rPr kumimoji="1" lang="ja-JP" altLang="en-US" sz="4400" dirty="0">
                  <a:latin typeface="BIZ UDゴシック" panose="020B0400000000000000" pitchFamily="49" charset="-128"/>
                  <a:ea typeface="BIZ UDゴシック" panose="020B0400000000000000" pitchFamily="49" charset="-128"/>
                </a:rPr>
                <a:t>評価</a:t>
              </a:r>
            </a:p>
          </p:txBody>
        </p:sp>
      </p:grpSp>
      <p:sp>
        <p:nvSpPr>
          <p:cNvPr id="2" name="正方形/長方形 1">
            <a:extLst>
              <a:ext uri="{FF2B5EF4-FFF2-40B4-BE49-F238E27FC236}">
                <a16:creationId xmlns:a16="http://schemas.microsoft.com/office/drawing/2014/main" id="{57716CA3-33DA-4C10-8C16-52AA4DC63394}"/>
              </a:ext>
            </a:extLst>
          </p:cNvPr>
          <p:cNvSpPr/>
          <p:nvPr/>
        </p:nvSpPr>
        <p:spPr>
          <a:xfrm>
            <a:off x="646916" y="391990"/>
            <a:ext cx="11251769" cy="1446550"/>
          </a:xfrm>
          <a:prstGeom prst="rect">
            <a:avLst/>
          </a:prstGeom>
        </p:spPr>
        <p:txBody>
          <a:bodyPr wrap="square">
            <a:spAutoFit/>
          </a:bodyPr>
          <a:lstStyle/>
          <a:p>
            <a:pPr algn="just">
              <a:spcAft>
                <a:spcPts val="0"/>
              </a:spcAft>
            </a:pPr>
            <a:r>
              <a:rPr lang="ja-JP" altLang="en-US" sz="4400" u="sng" kern="100" dirty="0">
                <a:latin typeface="BIZ UDゴシック" panose="020B0400000000000000" pitchFamily="49" charset="-128"/>
                <a:ea typeface="BIZ UDゴシック" panose="020B0400000000000000" pitchFamily="49" charset="-128"/>
                <a:cs typeface="Times New Roman" panose="02020603050405020304" pitchFamily="18" charset="0"/>
              </a:rPr>
              <a:t>１</a:t>
            </a:r>
            <a:r>
              <a:rPr lang="ja-JP" altLang="ja-JP" sz="4400" u="sng" kern="100" dirty="0">
                <a:latin typeface="BIZ UDゴシック" panose="020B0400000000000000" pitchFamily="49" charset="-128"/>
                <a:ea typeface="BIZ UDゴシック" panose="020B0400000000000000" pitchFamily="49" charset="-128"/>
                <a:cs typeface="Times New Roman" panose="02020603050405020304" pitchFamily="18" charset="0"/>
              </a:rPr>
              <a:t>日目　</a:t>
            </a:r>
            <a:r>
              <a:rPr lang="en-US" altLang="ja-JP" sz="4400" u="sng" kern="100" dirty="0">
                <a:latin typeface="BIZ UDゴシック" panose="020B0400000000000000" pitchFamily="49" charset="-128"/>
                <a:ea typeface="BIZ UDゴシック" panose="020B0400000000000000" pitchFamily="49" charset="-128"/>
                <a:cs typeface="Times New Roman" panose="02020603050405020304" pitchFamily="18" charset="0"/>
              </a:rPr>
              <a:t>13:30</a:t>
            </a:r>
            <a:r>
              <a:rPr lang="ja-JP" altLang="ja-JP" sz="4400" u="sng"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4400" u="sng" kern="100" dirty="0">
                <a:latin typeface="BIZ UDゴシック" panose="020B0400000000000000" pitchFamily="49" charset="-128"/>
                <a:ea typeface="BIZ UDゴシック" panose="020B0400000000000000" pitchFamily="49" charset="-128"/>
                <a:cs typeface="Times New Roman" panose="02020603050405020304" pitchFamily="18" charset="0"/>
              </a:rPr>
              <a:t>14:00</a:t>
            </a:r>
            <a:endParaRPr lang="ja-JP" altLang="ja-JP" sz="44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Aft>
                <a:spcPts val="0"/>
              </a:spcAft>
            </a:pPr>
            <a:r>
              <a:rPr lang="ja-JP" altLang="ja-JP" sz="4400" kern="100" dirty="0">
                <a:latin typeface="BIZ UDゴシック" panose="020B0400000000000000" pitchFamily="49" charset="-128"/>
                <a:ea typeface="BIZ UDゴシック" panose="020B0400000000000000" pitchFamily="49" charset="-128"/>
                <a:cs typeface="Times New Roman" panose="02020603050405020304" pitchFamily="18" charset="0"/>
              </a:rPr>
              <a:t>下肢筋力トレーニングの</a:t>
            </a:r>
            <a:r>
              <a:rPr lang="ja-JP" altLang="en-US" sz="4400" kern="100" dirty="0">
                <a:latin typeface="BIZ UDゴシック" panose="020B0400000000000000" pitchFamily="49" charset="-128"/>
                <a:ea typeface="BIZ UDゴシック" panose="020B0400000000000000" pitchFamily="49" charset="-128"/>
                <a:cs typeface="Times New Roman" panose="02020603050405020304" pitchFamily="18" charset="0"/>
              </a:rPr>
              <a:t>追加</a:t>
            </a:r>
            <a:r>
              <a:rPr lang="ja-JP" altLang="ja-JP" sz="4400" kern="100" dirty="0">
                <a:latin typeface="BIZ UDゴシック" panose="020B0400000000000000" pitchFamily="49" charset="-128"/>
                <a:ea typeface="BIZ UDゴシック" panose="020B0400000000000000" pitchFamily="49" charset="-128"/>
                <a:cs typeface="Times New Roman" panose="02020603050405020304" pitchFamily="18" charset="0"/>
              </a:rPr>
              <a:t>メニュー</a:t>
            </a:r>
            <a:endParaRPr lang="en-US" altLang="ja-JP" sz="44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id="{63EDBD9E-1EDF-4DE9-AB32-B0AE9E360589}"/>
              </a:ext>
            </a:extLst>
          </p:cNvPr>
          <p:cNvSpPr txBox="1"/>
          <p:nvPr/>
        </p:nvSpPr>
        <p:spPr>
          <a:xfrm>
            <a:off x="649443" y="1656844"/>
            <a:ext cx="5941637" cy="769441"/>
          </a:xfrm>
          <a:prstGeom prst="rect">
            <a:avLst/>
          </a:prstGeom>
          <a:noFill/>
        </p:spPr>
        <p:txBody>
          <a:bodyPr wrap="square" rtlCol="0">
            <a:spAutoFit/>
          </a:bodyPr>
          <a:lstStyle/>
          <a:p>
            <a:r>
              <a:rPr kumimoji="1" lang="ja-JP" altLang="en-US" sz="4400" dirty="0">
                <a:latin typeface="BIZ UDゴシック" panose="020B0400000000000000" pitchFamily="49" charset="-128"/>
                <a:ea typeface="BIZ UDゴシック" panose="020B0400000000000000" pitchFamily="49" charset="-128"/>
              </a:rPr>
              <a:t>・スクワット </a:t>
            </a:r>
            <a:r>
              <a:rPr kumimoji="1" lang="en-US" altLang="ja-JP" sz="4400" dirty="0">
                <a:latin typeface="BIZ UDゴシック" panose="020B0400000000000000" pitchFamily="49" charset="-128"/>
                <a:ea typeface="BIZ UDゴシック" panose="020B0400000000000000" pitchFamily="49" charset="-128"/>
              </a:rPr>
              <a:t>10</a:t>
            </a:r>
            <a:r>
              <a:rPr kumimoji="1" lang="ja-JP" altLang="en-US" sz="4400" dirty="0">
                <a:latin typeface="BIZ UDゴシック" panose="020B0400000000000000" pitchFamily="49" charset="-128"/>
                <a:ea typeface="BIZ UDゴシック" panose="020B0400000000000000" pitchFamily="49" charset="-128"/>
              </a:rPr>
              <a:t>回</a:t>
            </a:r>
            <a:r>
              <a:rPr kumimoji="1" lang="en-US" altLang="ja-JP" sz="4400" dirty="0">
                <a:latin typeface="BIZ UDゴシック" panose="020B0400000000000000" pitchFamily="49" charset="-128"/>
                <a:ea typeface="BIZ UDゴシック" panose="020B0400000000000000" pitchFamily="49" charset="-128"/>
              </a:rPr>
              <a:t>×3</a:t>
            </a:r>
          </a:p>
        </p:txBody>
      </p:sp>
      <p:sp>
        <p:nvSpPr>
          <p:cNvPr id="8" name="テキスト ボックス 7">
            <a:extLst>
              <a:ext uri="{FF2B5EF4-FFF2-40B4-BE49-F238E27FC236}">
                <a16:creationId xmlns:a16="http://schemas.microsoft.com/office/drawing/2014/main" id="{8A8A8B87-2E09-4949-9817-981BADB76DBC}"/>
              </a:ext>
            </a:extLst>
          </p:cNvPr>
          <p:cNvSpPr txBox="1"/>
          <p:nvPr/>
        </p:nvSpPr>
        <p:spPr>
          <a:xfrm>
            <a:off x="6517721" y="1731999"/>
            <a:ext cx="3930146" cy="769441"/>
          </a:xfrm>
          <a:prstGeom prst="rect">
            <a:avLst/>
          </a:prstGeom>
          <a:noFill/>
        </p:spPr>
        <p:txBody>
          <a:bodyPr wrap="square" rtlCol="0">
            <a:spAutoFit/>
          </a:bodyPr>
          <a:lstStyle/>
          <a:p>
            <a:r>
              <a:rPr lang="ja-JP" altLang="ja-JP" sz="4400" kern="100" dirty="0">
                <a:latin typeface="BIZ UDゴシック" panose="020B0400000000000000" pitchFamily="49" charset="-128"/>
                <a:ea typeface="BIZ UDゴシック" panose="020B0400000000000000" pitchFamily="49" charset="-128"/>
                <a:cs typeface="Times New Roman" panose="02020603050405020304" pitchFamily="18" charset="0"/>
              </a:rPr>
              <a:t>・足踏み</a:t>
            </a:r>
            <a:r>
              <a:rPr lang="ja-JP" altLang="en-US" sz="44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4400" kern="100" dirty="0">
                <a:latin typeface="BIZ UDゴシック" panose="020B0400000000000000" pitchFamily="49" charset="-128"/>
                <a:ea typeface="BIZ UDゴシック" panose="020B0400000000000000" pitchFamily="49" charset="-128"/>
                <a:cs typeface="Times New Roman" panose="02020603050405020304" pitchFamily="18" charset="0"/>
              </a:rPr>
              <a:t>20</a:t>
            </a:r>
            <a:r>
              <a:rPr lang="ja-JP" altLang="ja-JP" sz="4400" kern="100" dirty="0">
                <a:latin typeface="BIZ UDゴシック" panose="020B0400000000000000" pitchFamily="49" charset="-128"/>
                <a:ea typeface="BIZ UDゴシック" panose="020B0400000000000000" pitchFamily="49" charset="-128"/>
                <a:cs typeface="Times New Roman" panose="02020603050405020304" pitchFamily="18" charset="0"/>
              </a:rPr>
              <a:t>回</a:t>
            </a:r>
            <a:endParaRPr kumimoji="1" lang="ja-JP" altLang="en-US" sz="4400" dirty="0"/>
          </a:p>
        </p:txBody>
      </p:sp>
      <p:sp>
        <p:nvSpPr>
          <p:cNvPr id="9" name="正方形/長方形 8">
            <a:extLst>
              <a:ext uri="{FF2B5EF4-FFF2-40B4-BE49-F238E27FC236}">
                <a16:creationId xmlns:a16="http://schemas.microsoft.com/office/drawing/2014/main" id="{691A8FC8-F902-4A32-A2E1-4CF2AEB94B66}"/>
              </a:ext>
            </a:extLst>
          </p:cNvPr>
          <p:cNvSpPr/>
          <p:nvPr/>
        </p:nvSpPr>
        <p:spPr>
          <a:xfrm>
            <a:off x="646916" y="2396545"/>
            <a:ext cx="5545108" cy="769441"/>
          </a:xfrm>
          <a:prstGeom prst="rect">
            <a:avLst/>
          </a:prstGeom>
        </p:spPr>
        <p:txBody>
          <a:bodyPr wrap="none">
            <a:spAutoFit/>
          </a:bodyPr>
          <a:lstStyle/>
          <a:p>
            <a:r>
              <a:rPr lang="ja-JP" altLang="ja-JP" sz="4400" kern="100" dirty="0">
                <a:latin typeface="BIZ UDゴシック" panose="020B0400000000000000" pitchFamily="49" charset="-128"/>
                <a:ea typeface="BIZ UDゴシック" panose="020B0400000000000000" pitchFamily="49" charset="-128"/>
                <a:cs typeface="Times New Roman" panose="02020603050405020304" pitchFamily="18" charset="0"/>
              </a:rPr>
              <a:t>・片足立ち左右</a:t>
            </a:r>
            <a:r>
              <a:rPr lang="ja-JP" altLang="en-US" sz="44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4400" kern="100" dirty="0">
                <a:latin typeface="BIZ UDゴシック" panose="020B0400000000000000" pitchFamily="49" charset="-128"/>
                <a:ea typeface="BIZ UDゴシック" panose="020B0400000000000000" pitchFamily="49" charset="-128"/>
                <a:cs typeface="Times New Roman" panose="02020603050405020304" pitchFamily="18" charset="0"/>
              </a:rPr>
              <a:t>30</a:t>
            </a:r>
            <a:r>
              <a:rPr lang="ja-JP" altLang="ja-JP" sz="4400" kern="100" dirty="0">
                <a:latin typeface="BIZ UDゴシック" panose="020B0400000000000000" pitchFamily="49" charset="-128"/>
                <a:ea typeface="BIZ UDゴシック" panose="020B0400000000000000" pitchFamily="49" charset="-128"/>
                <a:cs typeface="Times New Roman" panose="02020603050405020304" pitchFamily="18" charset="0"/>
              </a:rPr>
              <a:t>秒</a:t>
            </a:r>
            <a:endParaRPr lang="ja-JP" altLang="en-US" sz="4400" dirty="0"/>
          </a:p>
        </p:txBody>
      </p:sp>
    </p:spTree>
    <p:extLst>
      <p:ext uri="{BB962C8B-B14F-4D97-AF65-F5344CB8AC3E}">
        <p14:creationId xmlns:p14="http://schemas.microsoft.com/office/powerpoint/2010/main" val="726188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6786F0-8DFB-4BB6-B440-955C7FD94009}"/>
              </a:ext>
            </a:extLst>
          </p:cNvPr>
          <p:cNvSpPr>
            <a:spLocks noGrp="1"/>
          </p:cNvSpPr>
          <p:nvPr>
            <p:ph type="title"/>
          </p:nvPr>
        </p:nvSpPr>
        <p:spPr>
          <a:xfrm>
            <a:off x="258288" y="148891"/>
            <a:ext cx="3856512" cy="1277657"/>
          </a:xfrm>
        </p:spPr>
        <p:txBody>
          <a:bodyPr>
            <a:normAutofit/>
          </a:bodyPr>
          <a:lstStyle/>
          <a:p>
            <a:r>
              <a:rPr kumimoji="1" lang="ja-JP" altLang="en-US" dirty="0"/>
              <a:t>１．はじめに</a:t>
            </a:r>
          </a:p>
        </p:txBody>
      </p:sp>
      <p:sp>
        <p:nvSpPr>
          <p:cNvPr id="4" name="正方形/長方形 3">
            <a:extLst>
              <a:ext uri="{FF2B5EF4-FFF2-40B4-BE49-F238E27FC236}">
                <a16:creationId xmlns:a16="http://schemas.microsoft.com/office/drawing/2014/main" id="{F74F57C0-C577-44C4-9049-903FFF8878EC}"/>
              </a:ext>
            </a:extLst>
          </p:cNvPr>
          <p:cNvSpPr/>
          <p:nvPr/>
        </p:nvSpPr>
        <p:spPr>
          <a:xfrm>
            <a:off x="3337872" y="5559846"/>
            <a:ext cx="5516254" cy="830997"/>
          </a:xfrm>
          <a:prstGeom prst="rect">
            <a:avLst/>
          </a:prstGeom>
        </p:spPr>
        <p:txBody>
          <a:bodyPr wrap="none">
            <a:spAutoFit/>
          </a:bodyPr>
          <a:lstStyle/>
          <a:p>
            <a:r>
              <a:rPr kumimoji="1" lang="ja-JP" altLang="en-US" sz="4800" dirty="0">
                <a:solidFill>
                  <a:prstClr val="black">
                    <a:lumMod val="85000"/>
                    <a:lumOff val="15000"/>
                  </a:prstClr>
                </a:solidFill>
                <a:latin typeface="HGS創英角ｺﾞｼｯｸUB" panose="020B0900000000000000" pitchFamily="50" charset="-128"/>
                <a:ea typeface="HGS創英角ｺﾞｼｯｸUB" panose="020B0900000000000000" pitchFamily="50" charset="-128"/>
              </a:rPr>
              <a:t>担当利用者の</a:t>
            </a:r>
            <a:r>
              <a:rPr kumimoji="1" lang="en-US" altLang="ja-JP" sz="4800" dirty="0">
                <a:solidFill>
                  <a:prstClr val="black">
                    <a:lumMod val="85000"/>
                    <a:lumOff val="15000"/>
                  </a:prstClr>
                </a:solidFill>
                <a:latin typeface="HGS創英角ｺﾞｼｯｸUB" panose="020B0900000000000000" pitchFamily="50" charset="-128"/>
                <a:ea typeface="HGS創英角ｺﾞｼｯｸUB" panose="020B0900000000000000" pitchFamily="50" charset="-128"/>
              </a:rPr>
              <a:t>G</a:t>
            </a:r>
            <a:r>
              <a:rPr kumimoji="1" lang="ja-JP" altLang="en-US" sz="4800" dirty="0">
                <a:solidFill>
                  <a:prstClr val="black">
                    <a:lumMod val="85000"/>
                    <a:lumOff val="15000"/>
                  </a:prstClr>
                </a:solidFill>
                <a:latin typeface="HGS創英角ｺﾞｼｯｸUB" panose="020B0900000000000000" pitchFamily="50" charset="-128"/>
                <a:ea typeface="HGS創英角ｺﾞｼｯｸUB" panose="020B0900000000000000" pitchFamily="50" charset="-128"/>
              </a:rPr>
              <a:t>さん</a:t>
            </a:r>
            <a:endParaRPr lang="ja-JP" altLang="en-US" sz="4800" dirty="0">
              <a:latin typeface="HGS創英角ｺﾞｼｯｸUB" panose="020B0900000000000000" pitchFamily="50" charset="-128"/>
              <a:ea typeface="HGS創英角ｺﾞｼｯｸUB" panose="020B0900000000000000" pitchFamily="50" charset="-128"/>
            </a:endParaRPr>
          </a:p>
        </p:txBody>
      </p:sp>
      <p:sp>
        <p:nvSpPr>
          <p:cNvPr id="6" name="楕円 5">
            <a:extLst>
              <a:ext uri="{FF2B5EF4-FFF2-40B4-BE49-F238E27FC236}">
                <a16:creationId xmlns:a16="http://schemas.microsoft.com/office/drawing/2014/main" id="{739CC3E5-549D-463A-AA99-405B86612797}"/>
              </a:ext>
            </a:extLst>
          </p:cNvPr>
          <p:cNvSpPr/>
          <p:nvPr/>
        </p:nvSpPr>
        <p:spPr>
          <a:xfrm>
            <a:off x="859879" y="667263"/>
            <a:ext cx="10472240" cy="6236354"/>
          </a:xfrm>
          <a:prstGeom prst="ellipse">
            <a:avLst/>
          </a:prstGeom>
          <a:solidFill>
            <a:schemeClr val="accent1">
              <a:lumMod val="20000"/>
              <a:lumOff val="80000"/>
            </a:schemeClr>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200" dirty="0">
                <a:solidFill>
                  <a:schemeClr val="tx1"/>
                </a:solidFill>
                <a:latin typeface="HG創英角ｺﾞｼｯｸUB" panose="020B0909000000000000" pitchFamily="49" charset="-128"/>
                <a:ea typeface="HG創英角ｺﾞｼｯｸUB" panose="020B0909000000000000" pitchFamily="49" charset="-128"/>
              </a:rPr>
              <a:t>高次脳機能障害</a:t>
            </a:r>
            <a:endParaRPr kumimoji="1" lang="en-US" altLang="ja-JP" sz="7200" dirty="0">
              <a:solidFill>
                <a:schemeClr val="tx1"/>
              </a:solidFill>
              <a:latin typeface="HG創英角ｺﾞｼｯｸUB" panose="020B0909000000000000" pitchFamily="49" charset="-128"/>
              <a:ea typeface="HG創英角ｺﾞｼｯｸUB" panose="020B0909000000000000" pitchFamily="49" charset="-128"/>
            </a:endParaRPr>
          </a:p>
          <a:p>
            <a:pPr algn="ctr"/>
            <a:r>
              <a:rPr kumimoji="1" lang="ja-JP" altLang="en-US" sz="7200" dirty="0">
                <a:solidFill>
                  <a:schemeClr val="tx1"/>
                </a:solidFill>
                <a:latin typeface="HG創英角ｺﾞｼｯｸUB" panose="020B0909000000000000" pitchFamily="49" charset="-128"/>
                <a:ea typeface="HG創英角ｺﾞｼｯｸUB" panose="020B0909000000000000" pitchFamily="49" charset="-128"/>
              </a:rPr>
              <a:t>について</a:t>
            </a:r>
            <a:endParaRPr kumimoji="1" lang="en-US" altLang="ja-JP" sz="7200" dirty="0">
              <a:solidFill>
                <a:schemeClr val="tx1"/>
              </a:solidFill>
              <a:latin typeface="HG創英角ｺﾞｼｯｸUB" panose="020B0909000000000000" pitchFamily="49" charset="-128"/>
              <a:ea typeface="HG創英角ｺﾞｼｯｸUB" panose="020B0909000000000000" pitchFamily="49" charset="-128"/>
            </a:endParaRPr>
          </a:p>
          <a:p>
            <a:pPr algn="ctr"/>
            <a:r>
              <a:rPr kumimoji="1" lang="ja-JP" altLang="en-US" sz="7200" dirty="0">
                <a:solidFill>
                  <a:schemeClr val="tx1"/>
                </a:solidFill>
                <a:latin typeface="HG創英角ｺﾞｼｯｸUB" panose="020B0909000000000000" pitchFamily="49" charset="-128"/>
                <a:ea typeface="HG創英角ｺﾞｼｯｸUB" panose="020B0909000000000000" pitchFamily="49" charset="-128"/>
              </a:rPr>
              <a:t>詳しく知りたい</a:t>
            </a:r>
          </a:p>
        </p:txBody>
      </p:sp>
    </p:spTree>
    <p:extLst>
      <p:ext uri="{BB962C8B-B14F-4D97-AF65-F5344CB8AC3E}">
        <p14:creationId xmlns:p14="http://schemas.microsoft.com/office/powerpoint/2010/main" val="3365883372"/>
      </p:ext>
    </p:extLst>
  </p:cSld>
  <p:clrMapOvr>
    <a:masterClrMapping/>
  </p:clrMapOvr>
  <mc:AlternateContent xmlns:mc="http://schemas.openxmlformats.org/markup-compatibility/2006" xmlns:p14="http://schemas.microsoft.com/office/powerpoint/2010/main">
    <mc:Choice Requires="p14">
      <p:transition spd="slow" p14:dur="2000" advTm="2316"/>
    </mc:Choice>
    <mc:Fallback xmlns="">
      <p:transition spd="slow" advTm="23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CFA5519-2029-42A8-92A7-DCD1227D7CFB}"/>
              </a:ext>
            </a:extLst>
          </p:cNvPr>
          <p:cNvSpPr/>
          <p:nvPr/>
        </p:nvSpPr>
        <p:spPr>
          <a:xfrm>
            <a:off x="184024" y="386203"/>
            <a:ext cx="11823951" cy="2800767"/>
          </a:xfrm>
          <a:prstGeom prst="rect">
            <a:avLst/>
          </a:prstGeom>
        </p:spPr>
        <p:txBody>
          <a:bodyPr wrap="square">
            <a:spAutoFit/>
          </a:bodyPr>
          <a:lstStyle/>
          <a:p>
            <a:pPr marL="400050" algn="just">
              <a:spcAft>
                <a:spcPts val="0"/>
              </a:spcAft>
            </a:pPr>
            <a:r>
              <a:rPr lang="ja-JP" altLang="en-US" sz="4400" u="sng" kern="100" dirty="0">
                <a:latin typeface="BIZ UDゴシック" panose="020B0400000000000000" pitchFamily="49" charset="-128"/>
                <a:ea typeface="BIZ UDゴシック" panose="020B0400000000000000" pitchFamily="49" charset="-128"/>
                <a:cs typeface="Times New Roman" panose="02020603050405020304" pitchFamily="18" charset="0"/>
              </a:rPr>
              <a:t>３</a:t>
            </a:r>
            <a:r>
              <a:rPr lang="ja-JP" altLang="ja-JP" sz="4400" u="sng" kern="100" dirty="0">
                <a:latin typeface="BIZ UDゴシック" panose="020B0400000000000000" pitchFamily="49" charset="-128"/>
                <a:ea typeface="BIZ UDゴシック" panose="020B0400000000000000" pitchFamily="49" charset="-128"/>
                <a:cs typeface="Times New Roman" panose="02020603050405020304" pitchFamily="18" charset="0"/>
              </a:rPr>
              <a:t>日目　</a:t>
            </a:r>
            <a:r>
              <a:rPr lang="en-US" altLang="ja-JP" sz="4400" u="sng" kern="100" dirty="0">
                <a:latin typeface="BIZ UDゴシック" panose="020B0400000000000000" pitchFamily="49" charset="-128"/>
                <a:ea typeface="BIZ UDゴシック" panose="020B0400000000000000" pitchFamily="49" charset="-128"/>
                <a:cs typeface="Times New Roman" panose="02020603050405020304" pitchFamily="18" charset="0"/>
              </a:rPr>
              <a:t>13:00</a:t>
            </a:r>
            <a:r>
              <a:rPr lang="ja-JP" altLang="en-US" sz="4400" u="sng"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4400" u="sng" kern="100" dirty="0">
                <a:latin typeface="BIZ UDゴシック" panose="020B0400000000000000" pitchFamily="49" charset="-128"/>
                <a:ea typeface="BIZ UDゴシック" panose="020B0400000000000000" pitchFamily="49" charset="-128"/>
                <a:cs typeface="Times New Roman" panose="02020603050405020304" pitchFamily="18" charset="0"/>
              </a:rPr>
              <a:t>13:45</a:t>
            </a:r>
            <a:endParaRPr lang="ja-JP" altLang="ja-JP" sz="44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indent="400050" algn="just">
              <a:spcAft>
                <a:spcPts val="0"/>
              </a:spcAft>
            </a:pPr>
            <a:r>
              <a:rPr lang="ja-JP" altLang="ja-JP" sz="4400" kern="100" dirty="0">
                <a:latin typeface="BIZ UDゴシック" panose="020B0400000000000000" pitchFamily="49" charset="-128"/>
                <a:ea typeface="BIZ UDゴシック" panose="020B0400000000000000" pitchFamily="49" charset="-128"/>
                <a:cs typeface="Times New Roman" panose="02020603050405020304" pitchFamily="18" charset="0"/>
              </a:rPr>
              <a:t>下肢筋力トレーニング</a:t>
            </a:r>
            <a:r>
              <a:rPr lang="ja-JP" altLang="en-US" sz="4400" kern="100" dirty="0">
                <a:latin typeface="BIZ UDゴシック" panose="020B0400000000000000" pitchFamily="49" charset="-128"/>
                <a:ea typeface="BIZ UDゴシック" panose="020B0400000000000000" pitchFamily="49" charset="-128"/>
                <a:cs typeface="Times New Roman" panose="02020603050405020304" pitchFamily="18" charset="0"/>
              </a:rPr>
              <a:t>の追加メニュー</a:t>
            </a:r>
            <a:endParaRPr lang="en-US" altLang="ja-JP" sz="44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indent="400050" algn="just">
              <a:spcAft>
                <a:spcPts val="0"/>
              </a:spcAft>
            </a:pPr>
            <a:r>
              <a:rPr lang="ja-JP" altLang="ja-JP" sz="4400" kern="100" dirty="0">
                <a:latin typeface="BIZ UDゴシック" panose="020B0400000000000000" pitchFamily="49" charset="-128"/>
                <a:ea typeface="BIZ UDゴシック" panose="020B0400000000000000" pitchFamily="49" charset="-128"/>
                <a:cs typeface="Times New Roman" panose="02020603050405020304" pitchFamily="18" charset="0"/>
              </a:rPr>
              <a:t>・足踏み</a:t>
            </a:r>
            <a:r>
              <a:rPr lang="ja-JP" altLang="en-US" sz="44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4400" kern="100" dirty="0">
                <a:latin typeface="BIZ UDゴシック" panose="020B0400000000000000" pitchFamily="49" charset="-128"/>
                <a:ea typeface="BIZ UDゴシック" panose="020B0400000000000000" pitchFamily="49" charset="-128"/>
                <a:cs typeface="Times New Roman" panose="02020603050405020304" pitchFamily="18" charset="0"/>
              </a:rPr>
              <a:t>20</a:t>
            </a:r>
            <a:r>
              <a:rPr lang="ja-JP" altLang="ja-JP" sz="4400" kern="100" dirty="0">
                <a:latin typeface="BIZ UDゴシック" panose="020B0400000000000000" pitchFamily="49" charset="-128"/>
                <a:ea typeface="BIZ UDゴシック" panose="020B0400000000000000" pitchFamily="49" charset="-128"/>
                <a:cs typeface="Times New Roman" panose="02020603050405020304" pitchFamily="18" charset="0"/>
              </a:rPr>
              <a:t>回　・スクワット</a:t>
            </a:r>
            <a:r>
              <a:rPr lang="ja-JP" altLang="en-US" sz="44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4400" kern="100" dirty="0">
                <a:latin typeface="BIZ UDゴシック" panose="020B0400000000000000" pitchFamily="49" charset="-128"/>
                <a:ea typeface="BIZ UDゴシック" panose="020B0400000000000000" pitchFamily="49" charset="-128"/>
                <a:cs typeface="Times New Roman" panose="02020603050405020304" pitchFamily="18" charset="0"/>
              </a:rPr>
              <a:t>20</a:t>
            </a:r>
            <a:r>
              <a:rPr lang="ja-JP" altLang="ja-JP" sz="4400" kern="100" dirty="0">
                <a:latin typeface="BIZ UDゴシック" panose="020B0400000000000000" pitchFamily="49" charset="-128"/>
                <a:ea typeface="BIZ UDゴシック" panose="020B0400000000000000" pitchFamily="49" charset="-128"/>
                <a:cs typeface="Times New Roman" panose="02020603050405020304" pitchFamily="18" charset="0"/>
              </a:rPr>
              <a:t>回　</a:t>
            </a:r>
            <a:endParaRPr lang="en-US" altLang="ja-JP" sz="44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indent="400050" algn="just">
              <a:spcAft>
                <a:spcPts val="0"/>
              </a:spcAft>
            </a:pPr>
            <a:r>
              <a:rPr lang="ja-JP" altLang="ja-JP" sz="4400" kern="100" dirty="0">
                <a:latin typeface="BIZ UDゴシック" panose="020B0400000000000000" pitchFamily="49" charset="-128"/>
                <a:ea typeface="BIZ UDゴシック" panose="020B0400000000000000" pitchFamily="49" charset="-128"/>
                <a:cs typeface="Times New Roman" panose="02020603050405020304" pitchFamily="18" charset="0"/>
              </a:rPr>
              <a:t>・片足立ち左右</a:t>
            </a:r>
            <a:r>
              <a:rPr lang="ja-JP" altLang="en-US" sz="44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4400" kern="100" dirty="0">
                <a:latin typeface="BIZ UDゴシック" panose="020B0400000000000000" pitchFamily="49" charset="-128"/>
                <a:ea typeface="BIZ UDゴシック" panose="020B0400000000000000" pitchFamily="49" charset="-128"/>
                <a:cs typeface="Times New Roman" panose="02020603050405020304" pitchFamily="18" charset="0"/>
              </a:rPr>
              <a:t>30</a:t>
            </a:r>
            <a:r>
              <a:rPr lang="ja-JP" altLang="ja-JP" sz="4400" kern="100" dirty="0">
                <a:latin typeface="BIZ UDゴシック" panose="020B0400000000000000" pitchFamily="49" charset="-128"/>
                <a:ea typeface="BIZ UDゴシック" panose="020B0400000000000000" pitchFamily="49" charset="-128"/>
                <a:cs typeface="Times New Roman" panose="02020603050405020304" pitchFamily="18" charset="0"/>
              </a:rPr>
              <a:t>秒　</a:t>
            </a:r>
          </a:p>
        </p:txBody>
      </p:sp>
      <p:grpSp>
        <p:nvGrpSpPr>
          <p:cNvPr id="5" name="グループ化 4">
            <a:extLst>
              <a:ext uri="{FF2B5EF4-FFF2-40B4-BE49-F238E27FC236}">
                <a16:creationId xmlns:a16="http://schemas.microsoft.com/office/drawing/2014/main" id="{522710C2-29AA-4727-A569-FB083FD73862}"/>
              </a:ext>
            </a:extLst>
          </p:cNvPr>
          <p:cNvGrpSpPr/>
          <p:nvPr/>
        </p:nvGrpSpPr>
        <p:grpSpPr>
          <a:xfrm>
            <a:off x="699230" y="4016478"/>
            <a:ext cx="11030603" cy="2063591"/>
            <a:chOff x="793349" y="3823997"/>
            <a:chExt cx="11030603" cy="2063591"/>
          </a:xfrm>
        </p:grpSpPr>
        <p:sp>
          <p:nvSpPr>
            <p:cNvPr id="3" name="Rectangle 1">
              <a:extLst>
                <a:ext uri="{FF2B5EF4-FFF2-40B4-BE49-F238E27FC236}">
                  <a16:creationId xmlns:a16="http://schemas.microsoft.com/office/drawing/2014/main" id="{B4B8624A-89DE-4B8C-BBA7-BA573AFCEF5F}"/>
                </a:ext>
              </a:extLst>
            </p:cNvPr>
            <p:cNvSpPr>
              <a:spLocks noChangeArrowheads="1"/>
            </p:cNvSpPr>
            <p:nvPr/>
          </p:nvSpPr>
          <p:spPr bwMode="auto">
            <a:xfrm>
              <a:off x="793349" y="4441038"/>
              <a:ext cx="11030603"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kumimoji="0" lang="ja-JP" altLang="en-US" sz="44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足踏み、スクワットを目標回数に近づけることができた</a:t>
              </a:r>
              <a:r>
                <a:rPr lang="ja-JP" altLang="en-US" sz="4400" dirty="0">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altLang="en-US" sz="4400" dirty="0">
                <a:latin typeface="BIZ UDゴシック" panose="020B0400000000000000" pitchFamily="49" charset="-128"/>
                <a:ea typeface="BIZ UDゴシック" panose="020B0400000000000000" pitchFamily="49" charset="-128"/>
              </a:endParaRPr>
            </a:p>
          </p:txBody>
        </p:sp>
        <p:sp>
          <p:nvSpPr>
            <p:cNvPr id="4" name="テキスト ボックス 3">
              <a:extLst>
                <a:ext uri="{FF2B5EF4-FFF2-40B4-BE49-F238E27FC236}">
                  <a16:creationId xmlns:a16="http://schemas.microsoft.com/office/drawing/2014/main" id="{1513D6AA-0C3E-44B2-B167-C8138B66FE33}"/>
                </a:ext>
              </a:extLst>
            </p:cNvPr>
            <p:cNvSpPr txBox="1"/>
            <p:nvPr/>
          </p:nvSpPr>
          <p:spPr>
            <a:xfrm>
              <a:off x="793349" y="3823997"/>
              <a:ext cx="1313180" cy="769441"/>
            </a:xfrm>
            <a:prstGeom prst="rect">
              <a:avLst/>
            </a:prstGeom>
            <a:noFill/>
          </p:spPr>
          <p:txBody>
            <a:bodyPr wrap="none" rtlCol="0">
              <a:spAutoFit/>
            </a:bodyPr>
            <a:lstStyle/>
            <a:p>
              <a:r>
                <a:rPr kumimoji="1" lang="ja-JP" altLang="en-US" sz="4400" dirty="0">
                  <a:latin typeface="BIZ UDゴシック" panose="020B0400000000000000" pitchFamily="49" charset="-128"/>
                  <a:ea typeface="BIZ UDゴシック" panose="020B0400000000000000" pitchFamily="49" charset="-128"/>
                </a:rPr>
                <a:t>評価</a:t>
              </a:r>
            </a:p>
          </p:txBody>
        </p:sp>
      </p:grpSp>
    </p:spTree>
    <p:extLst>
      <p:ext uri="{BB962C8B-B14F-4D97-AF65-F5344CB8AC3E}">
        <p14:creationId xmlns:p14="http://schemas.microsoft.com/office/powerpoint/2010/main" val="3445398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ECEF"/>
        </a:solidFill>
        <a:effectLst/>
      </p:bgPr>
    </p:bg>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E12BF72-7E10-4F39-8999-770B9EE3B1B7}"/>
              </a:ext>
            </a:extLst>
          </p:cNvPr>
          <p:cNvPicPr>
            <a:picLocks noChangeAspect="1"/>
          </p:cNvPicPr>
          <p:nvPr/>
        </p:nvPicPr>
        <p:blipFill>
          <a:blip r:embed="rId3"/>
          <a:stretch>
            <a:fillRect/>
          </a:stretch>
        </p:blipFill>
        <p:spPr>
          <a:xfrm>
            <a:off x="9214962" y="2413526"/>
            <a:ext cx="3107106" cy="4347252"/>
          </a:xfrm>
          <a:prstGeom prst="rect">
            <a:avLst/>
          </a:prstGeom>
        </p:spPr>
      </p:pic>
      <p:sp>
        <p:nvSpPr>
          <p:cNvPr id="2" name="正方形/長方形 1">
            <a:extLst>
              <a:ext uri="{FF2B5EF4-FFF2-40B4-BE49-F238E27FC236}">
                <a16:creationId xmlns:a16="http://schemas.microsoft.com/office/drawing/2014/main" id="{A7846A7A-DC12-424D-805D-841AE78DA1CE}"/>
              </a:ext>
            </a:extLst>
          </p:cNvPr>
          <p:cNvSpPr/>
          <p:nvPr/>
        </p:nvSpPr>
        <p:spPr>
          <a:xfrm>
            <a:off x="139679" y="382108"/>
            <a:ext cx="11962255" cy="2800767"/>
          </a:xfrm>
          <a:prstGeom prst="rect">
            <a:avLst/>
          </a:prstGeom>
        </p:spPr>
        <p:txBody>
          <a:bodyPr wrap="square">
            <a:spAutoFit/>
          </a:bodyPr>
          <a:lstStyle/>
          <a:p>
            <a:pPr indent="400050" algn="just">
              <a:spcAft>
                <a:spcPts val="0"/>
              </a:spcAft>
            </a:pPr>
            <a:r>
              <a:rPr lang="ja-JP" altLang="en-US" sz="4400" u="sng" kern="100" dirty="0">
                <a:latin typeface="BIZ UDゴシック" panose="020B0400000000000000" pitchFamily="49" charset="-128"/>
                <a:ea typeface="BIZ UDゴシック" panose="020B0400000000000000" pitchFamily="49" charset="-128"/>
                <a:cs typeface="Times New Roman" panose="02020603050405020304" pitchFamily="18" charset="0"/>
              </a:rPr>
              <a:t>５</a:t>
            </a:r>
            <a:r>
              <a:rPr lang="ja-JP" altLang="ja-JP" sz="4400" u="sng" kern="100" dirty="0">
                <a:latin typeface="BIZ UDゴシック" panose="020B0400000000000000" pitchFamily="49" charset="-128"/>
                <a:ea typeface="BIZ UDゴシック" panose="020B0400000000000000" pitchFamily="49" charset="-128"/>
                <a:cs typeface="Times New Roman" panose="02020603050405020304" pitchFamily="18" charset="0"/>
              </a:rPr>
              <a:t>日目　</a:t>
            </a:r>
            <a:r>
              <a:rPr lang="en-US" altLang="ja-JP" sz="4400" u="sng" kern="100" dirty="0">
                <a:latin typeface="BIZ UDゴシック" panose="020B0400000000000000" pitchFamily="49" charset="-128"/>
                <a:ea typeface="BIZ UDゴシック" panose="020B0400000000000000" pitchFamily="49" charset="-128"/>
                <a:cs typeface="Times New Roman" panose="02020603050405020304" pitchFamily="18" charset="0"/>
              </a:rPr>
              <a:t>14:30</a:t>
            </a:r>
            <a:r>
              <a:rPr lang="ja-JP" altLang="en-US" sz="4400" u="sng"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4400" u="sng" kern="100" dirty="0">
                <a:latin typeface="BIZ UDゴシック" panose="020B0400000000000000" pitchFamily="49" charset="-128"/>
                <a:ea typeface="BIZ UDゴシック" panose="020B0400000000000000" pitchFamily="49" charset="-128"/>
                <a:cs typeface="Times New Roman" panose="02020603050405020304" pitchFamily="18" charset="0"/>
              </a:rPr>
              <a:t>15:00</a:t>
            </a:r>
            <a:endParaRPr lang="ja-JP" altLang="ja-JP" sz="44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Aft>
                <a:spcPts val="0"/>
              </a:spcAft>
            </a:pPr>
            <a:r>
              <a:rPr lang="ja-JP" altLang="en-US" sz="44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4400" kern="100" dirty="0">
                <a:latin typeface="BIZ UDゴシック" panose="020B0400000000000000" pitchFamily="49" charset="-128"/>
                <a:ea typeface="BIZ UDゴシック" panose="020B0400000000000000" pitchFamily="49" charset="-128"/>
                <a:cs typeface="Times New Roman" panose="02020603050405020304" pitchFamily="18" charset="0"/>
              </a:rPr>
              <a:t>下肢筋力トレーニング</a:t>
            </a:r>
            <a:r>
              <a:rPr lang="ja-JP" altLang="en-US" sz="4400" kern="100" dirty="0">
                <a:latin typeface="BIZ UDゴシック" panose="020B0400000000000000" pitchFamily="49" charset="-128"/>
                <a:ea typeface="BIZ UDゴシック" panose="020B0400000000000000" pitchFamily="49" charset="-128"/>
                <a:cs typeface="Times New Roman" panose="02020603050405020304" pitchFamily="18" charset="0"/>
              </a:rPr>
              <a:t>の追加メニュー</a:t>
            </a:r>
            <a:endParaRPr lang="ja-JP" altLang="ja-JP" sz="44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44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4400" kern="100" dirty="0">
                <a:latin typeface="BIZ UDゴシック" panose="020B0400000000000000" pitchFamily="49" charset="-128"/>
                <a:ea typeface="BIZ UDゴシック" panose="020B0400000000000000" pitchFamily="49" charset="-128"/>
                <a:cs typeface="Times New Roman" panose="02020603050405020304" pitchFamily="18" charset="0"/>
              </a:rPr>
              <a:t>・足踏み</a:t>
            </a:r>
            <a:r>
              <a:rPr lang="ja-JP" altLang="en-US" sz="44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4400" kern="100" dirty="0">
                <a:latin typeface="BIZ UDゴシック" panose="020B0400000000000000" pitchFamily="49" charset="-128"/>
                <a:ea typeface="BIZ UDゴシック" panose="020B0400000000000000" pitchFamily="49" charset="-128"/>
                <a:cs typeface="Times New Roman" panose="02020603050405020304" pitchFamily="18" charset="0"/>
              </a:rPr>
              <a:t>20</a:t>
            </a:r>
            <a:r>
              <a:rPr lang="ja-JP" altLang="ja-JP" sz="4400" kern="100" dirty="0">
                <a:latin typeface="BIZ UDゴシック" panose="020B0400000000000000" pitchFamily="49" charset="-128"/>
                <a:ea typeface="BIZ UDゴシック" panose="020B0400000000000000" pitchFamily="49" charset="-128"/>
                <a:cs typeface="Times New Roman" panose="02020603050405020304" pitchFamily="18" charset="0"/>
              </a:rPr>
              <a:t>回・スクワット</a:t>
            </a:r>
            <a:r>
              <a:rPr lang="ja-JP" altLang="en-US" sz="44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4400" kern="100" dirty="0">
                <a:latin typeface="BIZ UDゴシック" panose="020B0400000000000000" pitchFamily="49" charset="-128"/>
                <a:ea typeface="BIZ UDゴシック" panose="020B0400000000000000" pitchFamily="49" charset="-128"/>
                <a:cs typeface="Times New Roman" panose="02020603050405020304" pitchFamily="18" charset="0"/>
              </a:rPr>
              <a:t>10</a:t>
            </a:r>
            <a:r>
              <a:rPr lang="ja-JP" altLang="ja-JP" sz="4400" kern="100" dirty="0">
                <a:latin typeface="BIZ UDゴシック" panose="020B0400000000000000" pitchFamily="49" charset="-128"/>
                <a:ea typeface="BIZ UDゴシック" panose="020B0400000000000000" pitchFamily="49" charset="-128"/>
                <a:cs typeface="Times New Roman" panose="02020603050405020304" pitchFamily="18" charset="0"/>
              </a:rPr>
              <a:t>回</a:t>
            </a:r>
          </a:p>
          <a:p>
            <a:pPr algn="just"/>
            <a:r>
              <a:rPr lang="ja-JP" altLang="en-US" sz="44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4400" kern="100" dirty="0">
                <a:latin typeface="BIZ UDゴシック" panose="020B0400000000000000" pitchFamily="49" charset="-128"/>
                <a:ea typeface="BIZ UDゴシック" panose="020B0400000000000000" pitchFamily="49" charset="-128"/>
                <a:cs typeface="Times New Roman" panose="02020603050405020304" pitchFamily="18" charset="0"/>
              </a:rPr>
              <a:t>・片足立ち左右</a:t>
            </a:r>
            <a:r>
              <a:rPr lang="ja-JP" altLang="en-US" sz="44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4400" kern="100" dirty="0">
                <a:latin typeface="BIZ UDゴシック" panose="020B0400000000000000" pitchFamily="49" charset="-128"/>
                <a:ea typeface="BIZ UDゴシック" panose="020B0400000000000000" pitchFamily="49" charset="-128"/>
                <a:cs typeface="Times New Roman" panose="02020603050405020304" pitchFamily="18" charset="0"/>
              </a:rPr>
              <a:t>30</a:t>
            </a:r>
            <a:r>
              <a:rPr lang="ja-JP" altLang="ja-JP" sz="4400" kern="100" dirty="0">
                <a:latin typeface="BIZ UDゴシック" panose="020B0400000000000000" pitchFamily="49" charset="-128"/>
                <a:ea typeface="BIZ UDゴシック" panose="020B0400000000000000" pitchFamily="49" charset="-128"/>
                <a:cs typeface="Times New Roman" panose="02020603050405020304" pitchFamily="18" charset="0"/>
              </a:rPr>
              <a:t>秒　</a:t>
            </a:r>
            <a:endParaRPr lang="en-US" altLang="ja-JP" sz="44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 name="正方形/長方形 3">
            <a:extLst>
              <a:ext uri="{FF2B5EF4-FFF2-40B4-BE49-F238E27FC236}">
                <a16:creationId xmlns:a16="http://schemas.microsoft.com/office/drawing/2014/main" id="{14AD39CF-D444-41FE-8263-D5BA156BFAE4}"/>
              </a:ext>
            </a:extLst>
          </p:cNvPr>
          <p:cNvSpPr/>
          <p:nvPr/>
        </p:nvSpPr>
        <p:spPr>
          <a:xfrm>
            <a:off x="271415" y="4325074"/>
            <a:ext cx="8723414" cy="1446550"/>
          </a:xfrm>
          <a:prstGeom prst="rect">
            <a:avLst/>
          </a:prstGeom>
        </p:spPr>
        <p:txBody>
          <a:bodyPr wrap="square">
            <a:spAutoFit/>
          </a:bodyPr>
          <a:lstStyle/>
          <a:p>
            <a:pPr lvl="0" algn="just" defTabSz="914400"/>
            <a:r>
              <a:rPr kumimoji="1" lang="ja-JP" altLang="en-US" sz="4400" kern="100" dirty="0">
                <a:solidFill>
                  <a:prstClr val="black"/>
                </a:solidFill>
                <a:latin typeface="BIZ UDゴシック" panose="020B0400000000000000" pitchFamily="49" charset="-128"/>
                <a:ea typeface="BIZ UDゴシック" panose="020B0400000000000000" pitchFamily="49" charset="-128"/>
              </a:rPr>
              <a:t>評価</a:t>
            </a:r>
          </a:p>
          <a:p>
            <a:pPr lvl="0" defTabSz="914400"/>
            <a:r>
              <a:rPr kumimoji="1" lang="ja-JP" altLang="en-US" sz="4400" kern="100" dirty="0">
                <a:solidFill>
                  <a:prstClr val="black"/>
                </a:solidFill>
                <a:latin typeface="BIZ UDゴシック" panose="020B0400000000000000" pitchFamily="49" charset="-128"/>
                <a:ea typeface="BIZ UDゴシック" panose="020B0400000000000000" pitchFamily="49" charset="-128"/>
              </a:rPr>
              <a:t>すべての項目を実施できた。</a:t>
            </a:r>
            <a:endParaRPr kumimoji="1" lang="ja-JP" altLang="en-US" sz="4400" kern="100"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6" name="四角形: 角を丸くする 5">
            <a:extLst>
              <a:ext uri="{FF2B5EF4-FFF2-40B4-BE49-F238E27FC236}">
                <a16:creationId xmlns:a16="http://schemas.microsoft.com/office/drawing/2014/main" id="{B0FAAE77-9CF0-4A12-93DA-24E250329932}"/>
              </a:ext>
            </a:extLst>
          </p:cNvPr>
          <p:cNvSpPr/>
          <p:nvPr/>
        </p:nvSpPr>
        <p:spPr>
          <a:xfrm>
            <a:off x="713367" y="334537"/>
            <a:ext cx="11082395" cy="5926603"/>
          </a:xfrm>
          <a:prstGeom prst="roundRect">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800" dirty="0">
                <a:solidFill>
                  <a:schemeClr val="tx1"/>
                </a:solidFill>
                <a:latin typeface="HGS創英角ｺﾞｼｯｸUB" panose="020B0900000000000000" pitchFamily="50" charset="-128"/>
                <a:ea typeface="HGS創英角ｺﾞｼｯｸUB" panose="020B0900000000000000" pitchFamily="50" charset="-128"/>
              </a:rPr>
              <a:t>ふらつきや、転倒はなかった。</a:t>
            </a:r>
          </a:p>
        </p:txBody>
      </p:sp>
    </p:spTree>
    <p:extLst>
      <p:ext uri="{BB962C8B-B14F-4D97-AF65-F5344CB8AC3E}">
        <p14:creationId xmlns:p14="http://schemas.microsoft.com/office/powerpoint/2010/main" val="126667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BDD1AE-12D4-49E5-B60D-667AE226931A}"/>
              </a:ext>
            </a:extLst>
          </p:cNvPr>
          <p:cNvSpPr>
            <a:spLocks noGrp="1"/>
          </p:cNvSpPr>
          <p:nvPr>
            <p:ph type="title"/>
          </p:nvPr>
        </p:nvSpPr>
        <p:spPr>
          <a:xfrm>
            <a:off x="434575" y="191940"/>
            <a:ext cx="5429644" cy="821782"/>
          </a:xfrm>
        </p:spPr>
        <p:txBody>
          <a:bodyPr/>
          <a:lstStyle/>
          <a:p>
            <a:r>
              <a:rPr lang="ja-JP" altLang="ja-JP"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考察と今後の課題</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3" name="正方形/長方形 2">
            <a:extLst>
              <a:ext uri="{FF2B5EF4-FFF2-40B4-BE49-F238E27FC236}">
                <a16:creationId xmlns:a16="http://schemas.microsoft.com/office/drawing/2014/main" id="{741548D1-AC46-4772-9FC2-EA3E4E454B3A}"/>
              </a:ext>
            </a:extLst>
          </p:cNvPr>
          <p:cNvSpPr/>
          <p:nvPr/>
        </p:nvSpPr>
        <p:spPr>
          <a:xfrm>
            <a:off x="0" y="3678311"/>
            <a:ext cx="7333137" cy="2800767"/>
          </a:xfrm>
          <a:prstGeom prst="rect">
            <a:avLst/>
          </a:prstGeom>
        </p:spPr>
        <p:txBody>
          <a:bodyPr wrap="square">
            <a:spAutoFit/>
          </a:bodyPr>
          <a:lstStyle/>
          <a:p>
            <a:pPr marL="266700" indent="133350">
              <a:spcAft>
                <a:spcPts val="0"/>
              </a:spcAft>
            </a:pPr>
            <a:r>
              <a:rPr lang="ja-JP" altLang="ja-JP" sz="4400" kern="100" dirty="0">
                <a:latin typeface="BIZ UDゴシック" panose="020B0400000000000000" pitchFamily="49" charset="-128"/>
                <a:ea typeface="BIZ UDゴシック" panose="020B0400000000000000" pitchFamily="49" charset="-128"/>
                <a:cs typeface="Times New Roman" panose="02020603050405020304" pitchFamily="18" charset="0"/>
              </a:rPr>
              <a:t>声かけ</a:t>
            </a:r>
            <a:r>
              <a:rPr lang="ja-JP" altLang="en-US" sz="4400" kern="100" dirty="0">
                <a:latin typeface="BIZ UDゴシック" panose="020B0400000000000000" pitchFamily="49" charset="-128"/>
                <a:ea typeface="BIZ UDゴシック" panose="020B0400000000000000" pitchFamily="49" charset="-128"/>
                <a:cs typeface="Times New Roman" panose="02020603050405020304" pitchFamily="18" charset="0"/>
              </a:rPr>
              <a:t>の工夫によって</a:t>
            </a:r>
            <a:r>
              <a:rPr lang="ja-JP" altLang="ja-JP" sz="4400" kern="100" dirty="0">
                <a:latin typeface="BIZ UDゴシック" panose="020B0400000000000000" pitchFamily="49" charset="-128"/>
                <a:ea typeface="BIZ UDゴシック" panose="020B0400000000000000" pitchFamily="49" charset="-128"/>
                <a:cs typeface="Times New Roman" panose="02020603050405020304" pitchFamily="18" charset="0"/>
              </a:rPr>
              <a:t>少しずつ下肢筋力トレーニングの項目回数を増やしていくことができた</a:t>
            </a:r>
            <a:r>
              <a:rPr lang="ja-JP" altLang="en-US" sz="4400" kern="100" dirty="0">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altLang="ja-JP" sz="44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grpSp>
        <p:nvGrpSpPr>
          <p:cNvPr id="4" name="グループ化 3">
            <a:extLst>
              <a:ext uri="{FF2B5EF4-FFF2-40B4-BE49-F238E27FC236}">
                <a16:creationId xmlns:a16="http://schemas.microsoft.com/office/drawing/2014/main" id="{57E2CA1A-15FE-46B0-B1DC-41DA89CCC046}"/>
              </a:ext>
            </a:extLst>
          </p:cNvPr>
          <p:cNvGrpSpPr/>
          <p:nvPr/>
        </p:nvGrpSpPr>
        <p:grpSpPr>
          <a:xfrm>
            <a:off x="7490227" y="903607"/>
            <a:ext cx="4267198" cy="5575471"/>
            <a:chOff x="6443006" y="1053406"/>
            <a:chExt cx="4267198" cy="5575471"/>
          </a:xfrm>
        </p:grpSpPr>
        <p:sp>
          <p:nvSpPr>
            <p:cNvPr id="6" name="正方形/長方形 5">
              <a:extLst>
                <a:ext uri="{FF2B5EF4-FFF2-40B4-BE49-F238E27FC236}">
                  <a16:creationId xmlns:a16="http://schemas.microsoft.com/office/drawing/2014/main" id="{7BE46499-A331-462C-BA96-54B1C6EEB91E}"/>
                </a:ext>
              </a:extLst>
            </p:cNvPr>
            <p:cNvSpPr/>
            <p:nvPr/>
          </p:nvSpPr>
          <p:spPr>
            <a:xfrm>
              <a:off x="6443006" y="1053406"/>
              <a:ext cx="4267198" cy="557547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EF60579B-6584-45AD-8297-6CA1BB994017}"/>
                </a:ext>
              </a:extLst>
            </p:cNvPr>
            <p:cNvPicPr>
              <a:picLocks noChangeAspect="1"/>
            </p:cNvPicPr>
            <p:nvPr/>
          </p:nvPicPr>
          <p:blipFill>
            <a:blip r:embed="rId3"/>
            <a:stretch>
              <a:fillRect/>
            </a:stretch>
          </p:blipFill>
          <p:spPr>
            <a:xfrm>
              <a:off x="6600095" y="1195888"/>
              <a:ext cx="3953019" cy="5290506"/>
            </a:xfrm>
            <a:prstGeom prst="rect">
              <a:avLst/>
            </a:prstGeom>
          </p:spPr>
        </p:pic>
      </p:grpSp>
      <p:sp>
        <p:nvSpPr>
          <p:cNvPr id="8" name="正方形/長方形 7">
            <a:extLst>
              <a:ext uri="{FF2B5EF4-FFF2-40B4-BE49-F238E27FC236}">
                <a16:creationId xmlns:a16="http://schemas.microsoft.com/office/drawing/2014/main" id="{E5299E5E-5256-410F-80FC-370A7FA698EF}"/>
              </a:ext>
            </a:extLst>
          </p:cNvPr>
          <p:cNvSpPr/>
          <p:nvPr/>
        </p:nvSpPr>
        <p:spPr>
          <a:xfrm>
            <a:off x="0" y="1305342"/>
            <a:ext cx="7069017" cy="2123658"/>
          </a:xfrm>
          <a:prstGeom prst="rect">
            <a:avLst/>
          </a:prstGeom>
        </p:spPr>
        <p:txBody>
          <a:bodyPr wrap="square">
            <a:spAutoFit/>
          </a:bodyPr>
          <a:lstStyle/>
          <a:p>
            <a:pPr marL="266700" indent="133350">
              <a:spcAft>
                <a:spcPts val="0"/>
              </a:spcAft>
            </a:pPr>
            <a:r>
              <a:rPr lang="ja-JP" altLang="en-US" sz="4400" kern="100" dirty="0">
                <a:latin typeface="BIZ UDゴシック" panose="020B0400000000000000" pitchFamily="49" charset="-128"/>
                <a:ea typeface="BIZ UDゴシック" panose="020B0400000000000000" pitchFamily="49" charset="-128"/>
                <a:cs typeface="Times New Roman" panose="02020603050405020304" pitchFamily="18" charset="0"/>
              </a:rPr>
              <a:t>服薬チェック表が完成した際には笑顔になっていただくことができた。</a:t>
            </a:r>
            <a:endParaRPr lang="ja-JP" altLang="ja-JP" sz="44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Tree>
    <p:extLst>
      <p:ext uri="{BB962C8B-B14F-4D97-AF65-F5344CB8AC3E}">
        <p14:creationId xmlns:p14="http://schemas.microsoft.com/office/powerpoint/2010/main" val="3436946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F512BF-C2B9-44F2-A3F4-30C10F5A9C5A}"/>
              </a:ext>
            </a:extLst>
          </p:cNvPr>
          <p:cNvSpPr>
            <a:spLocks noGrp="1"/>
          </p:cNvSpPr>
          <p:nvPr>
            <p:ph type="title"/>
          </p:nvPr>
        </p:nvSpPr>
        <p:spPr>
          <a:xfrm>
            <a:off x="657224" y="58662"/>
            <a:ext cx="10772775" cy="1658198"/>
          </a:xfrm>
        </p:spPr>
        <p:txBody>
          <a:bodyPr/>
          <a:lstStyle/>
          <a:p>
            <a:r>
              <a:rPr lang="ja-JP" altLang="ja-JP"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謝辞</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4" name="正方形/長方形 3">
            <a:extLst>
              <a:ext uri="{FF2B5EF4-FFF2-40B4-BE49-F238E27FC236}">
                <a16:creationId xmlns:a16="http://schemas.microsoft.com/office/drawing/2014/main" id="{E3F1AF99-EA99-42B0-A3D0-73A59420FA8F}"/>
              </a:ext>
            </a:extLst>
          </p:cNvPr>
          <p:cNvSpPr/>
          <p:nvPr/>
        </p:nvSpPr>
        <p:spPr>
          <a:xfrm>
            <a:off x="201386" y="1453388"/>
            <a:ext cx="11789228" cy="4749254"/>
          </a:xfrm>
          <a:prstGeom prst="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48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小規模多機能ホーム</a:t>
            </a:r>
            <a:r>
              <a:rPr lang="ja-JP" altLang="ja-JP" sz="4800" dirty="0" err="1">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つ</a:t>
            </a:r>
            <a:r>
              <a:rPr lang="ja-JP" altLang="ja-JP" sz="48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かがわ職員の皆様、</a:t>
            </a:r>
            <a:endParaRPr lang="en-US" altLang="ja-JP" sz="48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ctr"/>
            <a:r>
              <a:rPr lang="ja-JP" altLang="ja-JP" sz="48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担当利用者の</a:t>
            </a:r>
            <a:r>
              <a:rPr lang="ja-JP" altLang="en-US" sz="48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Ｇ</a:t>
            </a:r>
            <a:r>
              <a:rPr lang="ja-JP" altLang="ja-JP" sz="48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様、</a:t>
            </a:r>
            <a:endParaRPr lang="en-US" altLang="ja-JP" sz="48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ctr"/>
            <a:r>
              <a:rPr lang="ja-JP" altLang="en-US" sz="48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ご指導してくださった</a:t>
            </a:r>
            <a:r>
              <a:rPr lang="ja-JP" altLang="ja-JP" sz="48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皆様、</a:t>
            </a:r>
            <a:r>
              <a:rPr lang="ja-JP" altLang="en-US" sz="48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先生方</a:t>
            </a:r>
            <a:endParaRPr lang="en-US" altLang="ja-JP" sz="48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ctr"/>
            <a:r>
              <a:rPr lang="ja-JP" altLang="ja-JP" sz="48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大変お世話になりました。</a:t>
            </a:r>
            <a:endParaRPr lang="en-US" altLang="ja-JP" sz="48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ctr"/>
            <a:r>
              <a:rPr lang="ja-JP" altLang="ja-JP" sz="48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ありがとうございました。</a:t>
            </a:r>
            <a:endParaRPr lang="ja-JP" altLang="en-US" sz="4800" dirty="0">
              <a:solidFill>
                <a:schemeClr val="tx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49323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44EA71CF-3401-4282-9A23-4944A14CA354}"/>
              </a:ext>
            </a:extLst>
          </p:cNvPr>
          <p:cNvGrpSpPr/>
          <p:nvPr/>
        </p:nvGrpSpPr>
        <p:grpSpPr>
          <a:xfrm>
            <a:off x="8679051" y="1286359"/>
            <a:ext cx="3363132" cy="4781227"/>
            <a:chOff x="8843632" y="238848"/>
            <a:chExt cx="2841171" cy="4002554"/>
          </a:xfrm>
        </p:grpSpPr>
        <p:sp>
          <p:nvSpPr>
            <p:cNvPr id="6" name="正方形/長方形 5">
              <a:extLst>
                <a:ext uri="{FF2B5EF4-FFF2-40B4-BE49-F238E27FC236}">
                  <a16:creationId xmlns:a16="http://schemas.microsoft.com/office/drawing/2014/main" id="{CA78092B-407C-42DA-ABE5-16201D847E7A}"/>
                </a:ext>
              </a:extLst>
            </p:cNvPr>
            <p:cNvSpPr/>
            <p:nvPr/>
          </p:nvSpPr>
          <p:spPr>
            <a:xfrm>
              <a:off x="8843632" y="325963"/>
              <a:ext cx="2841171" cy="391543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0EE72CE6-C39F-48CD-AD11-63EBEE055B05}"/>
                </a:ext>
              </a:extLst>
            </p:cNvPr>
            <p:cNvPicPr>
              <a:picLocks noChangeAspect="1"/>
            </p:cNvPicPr>
            <p:nvPr/>
          </p:nvPicPr>
          <p:blipFill>
            <a:blip r:embed="rId3"/>
            <a:stretch>
              <a:fillRect/>
            </a:stretch>
          </p:blipFill>
          <p:spPr>
            <a:xfrm>
              <a:off x="8956680" y="1635018"/>
              <a:ext cx="2499577" cy="2444708"/>
            </a:xfrm>
            <a:prstGeom prst="rect">
              <a:avLst/>
            </a:prstGeom>
          </p:spPr>
        </p:pic>
        <p:pic>
          <p:nvPicPr>
            <p:cNvPr id="5" name="図 4">
              <a:extLst>
                <a:ext uri="{FF2B5EF4-FFF2-40B4-BE49-F238E27FC236}">
                  <a16:creationId xmlns:a16="http://schemas.microsoft.com/office/drawing/2014/main" id="{F92A989C-F50A-40AB-91FA-61FC6978812B}"/>
                </a:ext>
              </a:extLst>
            </p:cNvPr>
            <p:cNvPicPr>
              <a:picLocks noChangeAspect="1"/>
            </p:cNvPicPr>
            <p:nvPr/>
          </p:nvPicPr>
          <p:blipFill rotWithShape="1">
            <a:blip r:embed="rId4"/>
            <a:srcRect l="35496" r="19054" b="66190"/>
            <a:stretch/>
          </p:blipFill>
          <p:spPr>
            <a:xfrm>
              <a:off x="9576293" y="238848"/>
              <a:ext cx="1375847" cy="1585969"/>
            </a:xfrm>
            <a:prstGeom prst="rect">
              <a:avLst/>
            </a:prstGeom>
          </p:spPr>
        </p:pic>
      </p:grpSp>
      <p:sp>
        <p:nvSpPr>
          <p:cNvPr id="2" name="タイトル 1">
            <a:extLst>
              <a:ext uri="{FF2B5EF4-FFF2-40B4-BE49-F238E27FC236}">
                <a16:creationId xmlns:a16="http://schemas.microsoft.com/office/drawing/2014/main" id="{32D42BF0-C5D8-4C20-99B5-0D5436083518}"/>
              </a:ext>
            </a:extLst>
          </p:cNvPr>
          <p:cNvSpPr>
            <a:spLocks noGrp="1"/>
          </p:cNvSpPr>
          <p:nvPr>
            <p:ph type="title"/>
          </p:nvPr>
        </p:nvSpPr>
        <p:spPr>
          <a:xfrm>
            <a:off x="383040" y="175321"/>
            <a:ext cx="7727930" cy="1658198"/>
          </a:xfrm>
        </p:spPr>
        <p:txBody>
          <a:bodyPr/>
          <a:lstStyle/>
          <a:p>
            <a:r>
              <a:rPr lang="ja-JP" altLang="ja-JP"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引用・参考文献・資料</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3" name="正方形/長方形 2">
            <a:extLst>
              <a:ext uri="{FF2B5EF4-FFF2-40B4-BE49-F238E27FC236}">
                <a16:creationId xmlns:a16="http://schemas.microsoft.com/office/drawing/2014/main" id="{BF0824B7-6506-4FC8-93BC-6E3D01CBD18E}"/>
              </a:ext>
            </a:extLst>
          </p:cNvPr>
          <p:cNvSpPr/>
          <p:nvPr/>
        </p:nvSpPr>
        <p:spPr>
          <a:xfrm>
            <a:off x="0" y="1852240"/>
            <a:ext cx="10072615" cy="2308324"/>
          </a:xfrm>
          <a:prstGeom prst="rect">
            <a:avLst/>
          </a:prstGeom>
        </p:spPr>
        <p:txBody>
          <a:bodyPr wrap="square">
            <a:spAutoFit/>
          </a:bodyPr>
          <a:lstStyle/>
          <a:p>
            <a:pPr>
              <a:spcAft>
                <a:spcPts val="0"/>
              </a:spcAft>
            </a:pPr>
            <a:r>
              <a:rPr lang="ja-JP" altLang="ja-JP" sz="4800" kern="100" dirty="0">
                <a:latin typeface="BIZ UDゴシック" panose="020B0400000000000000" pitchFamily="49" charset="-128"/>
                <a:ea typeface="BIZ UDゴシック" panose="020B0400000000000000" pitchFamily="49" charset="-128"/>
                <a:cs typeface="Times New Roman" panose="02020603050405020304" pitchFamily="18" charset="0"/>
              </a:rPr>
              <a:t>・『生活支援技術Ⅲ』中央法規</a:t>
            </a:r>
            <a:endParaRPr lang="en-US" altLang="ja-JP" sz="48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spcAft>
                <a:spcPts val="0"/>
              </a:spcAft>
            </a:pPr>
            <a:r>
              <a:rPr lang="ja-JP" altLang="en-US" sz="4800" kern="100" dirty="0">
                <a:latin typeface="BIZ UDゴシック" panose="020B0400000000000000" pitchFamily="49" charset="-128"/>
                <a:ea typeface="BIZ UDゴシック" panose="020B0400000000000000" pitchFamily="49" charset="-128"/>
                <a:cs typeface="Times New Roman" panose="02020603050405020304" pitchFamily="18" charset="0"/>
              </a:rPr>
              <a:t>・いらすと</a:t>
            </a:r>
            <a:r>
              <a:rPr lang="ja-JP" altLang="en-US" sz="4800" kern="100" dirty="0" err="1">
                <a:latin typeface="BIZ UDゴシック" panose="020B0400000000000000" pitchFamily="49" charset="-128"/>
                <a:ea typeface="BIZ UDゴシック" panose="020B0400000000000000" pitchFamily="49" charset="-128"/>
                <a:cs typeface="Times New Roman" panose="02020603050405020304" pitchFamily="18" charset="0"/>
              </a:rPr>
              <a:t>や</a:t>
            </a:r>
            <a:r>
              <a:rPr lang="en-US" altLang="ja-JP" sz="4800" kern="100" dirty="0">
                <a:latin typeface="BIZ UDゴシック" panose="020B0400000000000000" pitchFamily="49" charset="-128"/>
                <a:ea typeface="BIZ UDゴシック" panose="020B0400000000000000" pitchFamily="49" charset="-128"/>
                <a:cs typeface="Times New Roman" panose="02020603050405020304" pitchFamily="18" charset="0"/>
              </a:rPr>
              <a:t>https://www.irasutoya.com/</a:t>
            </a:r>
            <a:endParaRPr lang="ja-JP" altLang="ja-JP" sz="48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Tree>
    <p:extLst>
      <p:ext uri="{BB962C8B-B14F-4D97-AF65-F5344CB8AC3E}">
        <p14:creationId xmlns:p14="http://schemas.microsoft.com/office/powerpoint/2010/main" val="2911802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3B0C1BA-5F57-4B63-A30F-E5D842A56BCE}"/>
              </a:ext>
            </a:extLst>
          </p:cNvPr>
          <p:cNvSpPr txBox="1"/>
          <p:nvPr/>
        </p:nvSpPr>
        <p:spPr>
          <a:xfrm>
            <a:off x="0" y="788503"/>
            <a:ext cx="12192000" cy="1107996"/>
          </a:xfrm>
          <a:prstGeom prst="rect">
            <a:avLst/>
          </a:prstGeom>
          <a:noFill/>
        </p:spPr>
        <p:txBody>
          <a:bodyPr wrap="square" rtlCol="0">
            <a:spAutoFit/>
          </a:bodyPr>
          <a:lstStyle/>
          <a:p>
            <a:r>
              <a:rPr kumimoji="1" lang="ja-JP" altLang="en-US" sz="6600" dirty="0">
                <a:latin typeface="HGS創英角ｺﾞｼｯｸUB" panose="020B0900000000000000" pitchFamily="50" charset="-128"/>
                <a:ea typeface="HGS創英角ｺﾞｼｯｸUB" panose="020B0900000000000000" pitchFamily="50" charset="-128"/>
              </a:rPr>
              <a:t>ご清聴ありがとうございました。</a:t>
            </a:r>
          </a:p>
        </p:txBody>
      </p:sp>
      <p:pic>
        <p:nvPicPr>
          <p:cNvPr id="10" name="図 9">
            <a:extLst>
              <a:ext uri="{FF2B5EF4-FFF2-40B4-BE49-F238E27FC236}">
                <a16:creationId xmlns:a16="http://schemas.microsoft.com/office/drawing/2014/main" id="{1E8C380A-E9F3-4164-88DC-67F689E6D30E}"/>
              </a:ext>
            </a:extLst>
          </p:cNvPr>
          <p:cNvPicPr>
            <a:picLocks noChangeAspect="1"/>
          </p:cNvPicPr>
          <p:nvPr/>
        </p:nvPicPr>
        <p:blipFill>
          <a:blip r:embed="rId3"/>
          <a:stretch>
            <a:fillRect/>
          </a:stretch>
        </p:blipFill>
        <p:spPr>
          <a:xfrm>
            <a:off x="4672460" y="1896499"/>
            <a:ext cx="2847079" cy="4858933"/>
          </a:xfrm>
          <a:prstGeom prst="rect">
            <a:avLst/>
          </a:prstGeom>
        </p:spPr>
      </p:pic>
    </p:spTree>
    <p:extLst>
      <p:ext uri="{BB962C8B-B14F-4D97-AF65-F5344CB8AC3E}">
        <p14:creationId xmlns:p14="http://schemas.microsoft.com/office/powerpoint/2010/main" val="3955725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DFE06E-F3FB-4EF8-BD21-14EF1FA8BF50}"/>
              </a:ext>
            </a:extLst>
          </p:cNvPr>
          <p:cNvSpPr>
            <a:spLocks noGrp="1"/>
          </p:cNvSpPr>
          <p:nvPr>
            <p:ph type="title"/>
          </p:nvPr>
        </p:nvSpPr>
        <p:spPr>
          <a:xfrm>
            <a:off x="432141" y="163347"/>
            <a:ext cx="10772775" cy="1658198"/>
          </a:xfrm>
        </p:spPr>
        <p:txBody>
          <a:bodyPr/>
          <a:lstStyle/>
          <a:p>
            <a:r>
              <a:rPr lang="en-US" altLang="ja-JP" dirty="0">
                <a:latin typeface="+mj-ea"/>
              </a:rPr>
              <a:t>2</a:t>
            </a:r>
            <a:r>
              <a:rPr kumimoji="1" lang="ja-JP" altLang="en-US" dirty="0" err="1">
                <a:latin typeface="+mj-ea"/>
              </a:rPr>
              <a:t>．</a:t>
            </a:r>
            <a:r>
              <a:rPr kumimoji="1" lang="ja-JP" altLang="en-US" dirty="0"/>
              <a:t>基本</a:t>
            </a:r>
            <a:r>
              <a:rPr kumimoji="1" lang="ja-JP" altLang="en-US" dirty="0">
                <a:latin typeface="+mj-ea"/>
              </a:rPr>
              <a:t>研究</a:t>
            </a:r>
          </a:p>
        </p:txBody>
      </p:sp>
      <p:sp>
        <p:nvSpPr>
          <p:cNvPr id="4" name="テキスト ボックス 3">
            <a:extLst>
              <a:ext uri="{FF2B5EF4-FFF2-40B4-BE49-F238E27FC236}">
                <a16:creationId xmlns:a16="http://schemas.microsoft.com/office/drawing/2014/main" id="{F563524D-BFBE-4009-BA8E-04A32481D7C0}"/>
              </a:ext>
            </a:extLst>
          </p:cNvPr>
          <p:cNvSpPr txBox="1"/>
          <p:nvPr/>
        </p:nvSpPr>
        <p:spPr>
          <a:xfrm>
            <a:off x="558750" y="1679904"/>
            <a:ext cx="8376558" cy="1015663"/>
          </a:xfrm>
          <a:prstGeom prst="rect">
            <a:avLst/>
          </a:prstGeom>
          <a:noFill/>
        </p:spPr>
        <p:txBody>
          <a:bodyPr wrap="square" rtlCol="0">
            <a:spAutoFit/>
          </a:bodyPr>
          <a:lstStyle/>
          <a:p>
            <a:r>
              <a:rPr kumimoji="1" lang="ja-JP" altLang="en-US" sz="6000" dirty="0">
                <a:latin typeface="HG創英角ｺﾞｼｯｸUB" panose="020B0909000000000000" pitchFamily="49" charset="-128"/>
                <a:ea typeface="HG創英角ｺﾞｼｯｸUB" panose="020B0909000000000000" pitchFamily="49" charset="-128"/>
              </a:rPr>
              <a:t>高次脳機能障害とは</a:t>
            </a:r>
            <a:r>
              <a:rPr kumimoji="1" lang="en-US" altLang="ja-JP" sz="6000" dirty="0">
                <a:latin typeface="HG創英角ｺﾞｼｯｸUB" panose="020B0909000000000000" pitchFamily="49" charset="-128"/>
                <a:ea typeface="HG創英角ｺﾞｼｯｸUB" panose="020B0909000000000000" pitchFamily="49" charset="-128"/>
              </a:rPr>
              <a:t>…</a:t>
            </a:r>
            <a:endParaRPr kumimoji="1" lang="ja-JP" altLang="en-US" sz="6000" dirty="0">
              <a:latin typeface="HG創英角ｺﾞｼｯｸUB" panose="020B0909000000000000" pitchFamily="49" charset="-128"/>
              <a:ea typeface="HG創英角ｺﾞｼｯｸUB" panose="020B0909000000000000" pitchFamily="49" charset="-128"/>
            </a:endParaRPr>
          </a:p>
        </p:txBody>
      </p:sp>
      <p:sp>
        <p:nvSpPr>
          <p:cNvPr id="5" name="テキスト ボックス 4">
            <a:extLst>
              <a:ext uri="{FF2B5EF4-FFF2-40B4-BE49-F238E27FC236}">
                <a16:creationId xmlns:a16="http://schemas.microsoft.com/office/drawing/2014/main" id="{10C06AD6-AE2A-4715-84FE-07141CB4E382}"/>
              </a:ext>
            </a:extLst>
          </p:cNvPr>
          <p:cNvSpPr txBox="1"/>
          <p:nvPr/>
        </p:nvSpPr>
        <p:spPr>
          <a:xfrm>
            <a:off x="558750" y="3008272"/>
            <a:ext cx="11534775" cy="2308324"/>
          </a:xfrm>
          <a:prstGeom prst="rect">
            <a:avLst/>
          </a:prstGeom>
          <a:noFill/>
        </p:spPr>
        <p:txBody>
          <a:bodyPr wrap="square" rtlCol="0">
            <a:spAutoFit/>
          </a:bodyPr>
          <a:lstStyle/>
          <a:p>
            <a:r>
              <a:rPr kumimoji="1" lang="ja-JP" altLang="en-US" sz="4800" dirty="0">
                <a:latin typeface="BIZ UDゴシック" panose="020B0400000000000000" pitchFamily="49" charset="-128"/>
                <a:ea typeface="BIZ UDゴシック" panose="020B0400000000000000" pitchFamily="49" charset="-128"/>
              </a:rPr>
              <a:t>病気や事故で脳に損傷を受けて</a:t>
            </a:r>
            <a:endParaRPr kumimoji="1" lang="en-US" altLang="ja-JP" sz="4800" dirty="0">
              <a:latin typeface="BIZ UDゴシック" panose="020B0400000000000000" pitchFamily="49" charset="-128"/>
              <a:ea typeface="BIZ UDゴシック" panose="020B0400000000000000" pitchFamily="49" charset="-128"/>
            </a:endParaRPr>
          </a:p>
          <a:p>
            <a:r>
              <a:rPr kumimoji="1" lang="ja-JP" altLang="en-US" sz="4800" dirty="0">
                <a:latin typeface="BIZ UDゴシック" panose="020B0400000000000000" pitchFamily="49" charset="-128"/>
                <a:ea typeface="BIZ UDゴシック" panose="020B0400000000000000" pitchFamily="49" charset="-128"/>
              </a:rPr>
              <a:t>後遺症として認知機能に障害が生じ</a:t>
            </a:r>
            <a:endParaRPr kumimoji="1" lang="en-US" altLang="ja-JP" sz="4800" dirty="0">
              <a:latin typeface="BIZ UDゴシック" panose="020B0400000000000000" pitchFamily="49" charset="-128"/>
              <a:ea typeface="BIZ UDゴシック" panose="020B0400000000000000" pitchFamily="49" charset="-128"/>
            </a:endParaRPr>
          </a:p>
          <a:p>
            <a:r>
              <a:rPr kumimoji="1" lang="ja-JP" altLang="en-US" sz="4800" dirty="0">
                <a:latin typeface="BIZ UDゴシック" panose="020B0400000000000000" pitchFamily="49" charset="-128"/>
                <a:ea typeface="BIZ UDゴシック" panose="020B0400000000000000" pitchFamily="49" charset="-128"/>
              </a:rPr>
              <a:t>日常生活や人との交流に支障がある状態</a:t>
            </a:r>
          </a:p>
        </p:txBody>
      </p:sp>
    </p:spTree>
    <p:extLst>
      <p:ext uri="{BB962C8B-B14F-4D97-AF65-F5344CB8AC3E}">
        <p14:creationId xmlns:p14="http://schemas.microsoft.com/office/powerpoint/2010/main" val="2240614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8AD9E89B-5892-4DB2-9CDA-AB0FD34546ED}"/>
              </a:ext>
            </a:extLst>
          </p:cNvPr>
          <p:cNvSpPr/>
          <p:nvPr/>
        </p:nvSpPr>
        <p:spPr>
          <a:xfrm>
            <a:off x="-188503" y="499533"/>
            <a:ext cx="10736826" cy="91440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C83FC7FB-3DC1-476F-8078-1464FDAB9101}"/>
              </a:ext>
            </a:extLst>
          </p:cNvPr>
          <p:cNvSpPr>
            <a:spLocks noGrp="1"/>
          </p:cNvSpPr>
          <p:nvPr>
            <p:ph type="title"/>
          </p:nvPr>
        </p:nvSpPr>
        <p:spPr>
          <a:xfrm>
            <a:off x="173573" y="174636"/>
            <a:ext cx="10359821" cy="1658198"/>
          </a:xfrm>
        </p:spPr>
        <p:txBody>
          <a:bodyPr>
            <a:normAutofit/>
          </a:bodyPr>
          <a:lstStyle/>
          <a:p>
            <a:r>
              <a:rPr lang="ja-JP" altLang="en-US" sz="4800" dirty="0"/>
              <a:t>高次脳実行機能障害の主な症状と特徴</a:t>
            </a:r>
            <a:endParaRPr kumimoji="1" lang="ja-JP" altLang="en-US" sz="4800" dirty="0"/>
          </a:p>
        </p:txBody>
      </p:sp>
      <p:sp>
        <p:nvSpPr>
          <p:cNvPr id="4" name="楕円 3">
            <a:extLst>
              <a:ext uri="{FF2B5EF4-FFF2-40B4-BE49-F238E27FC236}">
                <a16:creationId xmlns:a16="http://schemas.microsoft.com/office/drawing/2014/main" id="{55A26E3B-15B0-4516-992E-3AB7B10376B9}"/>
              </a:ext>
            </a:extLst>
          </p:cNvPr>
          <p:cNvSpPr/>
          <p:nvPr/>
        </p:nvSpPr>
        <p:spPr>
          <a:xfrm>
            <a:off x="1716805" y="1580704"/>
            <a:ext cx="3337152" cy="12627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4000" dirty="0">
                <a:solidFill>
                  <a:schemeClr val="tx1"/>
                </a:solidFill>
                <a:latin typeface="HGP創英角ｺﾞｼｯｸUB" panose="020B0900000000000000" pitchFamily="50" charset="-128"/>
                <a:ea typeface="HGP創英角ｺﾞｼｯｸUB" panose="020B0900000000000000" pitchFamily="50" charset="-128"/>
                <a:cs typeface="Segoe UI Symbol" panose="020B0502040204020203" pitchFamily="34" charset="0"/>
              </a:rPr>
              <a:t>記憶障害</a:t>
            </a:r>
            <a:endParaRPr lang="ja-JP" altLang="en-US" sz="40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8" name="楕円 7">
            <a:extLst>
              <a:ext uri="{FF2B5EF4-FFF2-40B4-BE49-F238E27FC236}">
                <a16:creationId xmlns:a16="http://schemas.microsoft.com/office/drawing/2014/main" id="{72F3B57C-152E-433D-BF37-7A76DDC1F8D4}"/>
              </a:ext>
            </a:extLst>
          </p:cNvPr>
          <p:cNvSpPr/>
          <p:nvPr/>
        </p:nvSpPr>
        <p:spPr>
          <a:xfrm>
            <a:off x="9346528" y="4995519"/>
            <a:ext cx="2569817" cy="16389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4000" dirty="0">
                <a:solidFill>
                  <a:schemeClr val="tx1"/>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失認</a:t>
            </a:r>
            <a:endParaRPr lang="ja-JP" altLang="en-US" sz="40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9" name="楕円 8">
            <a:extLst>
              <a:ext uri="{FF2B5EF4-FFF2-40B4-BE49-F238E27FC236}">
                <a16:creationId xmlns:a16="http://schemas.microsoft.com/office/drawing/2014/main" id="{C401101D-766A-4311-9738-4FF51EF33483}"/>
              </a:ext>
            </a:extLst>
          </p:cNvPr>
          <p:cNvSpPr/>
          <p:nvPr/>
        </p:nvSpPr>
        <p:spPr>
          <a:xfrm>
            <a:off x="9253588" y="1526377"/>
            <a:ext cx="2569818" cy="14862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4000" dirty="0">
                <a:solidFill>
                  <a:schemeClr val="tx1"/>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失語</a:t>
            </a:r>
            <a:endParaRPr lang="ja-JP" altLang="en-US" sz="40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0" name="楕円 9">
            <a:extLst>
              <a:ext uri="{FF2B5EF4-FFF2-40B4-BE49-F238E27FC236}">
                <a16:creationId xmlns:a16="http://schemas.microsoft.com/office/drawing/2014/main" id="{3B70A3AB-C746-4188-8F2F-A6EEFF6E2224}"/>
              </a:ext>
            </a:extLst>
          </p:cNvPr>
          <p:cNvSpPr/>
          <p:nvPr/>
        </p:nvSpPr>
        <p:spPr>
          <a:xfrm>
            <a:off x="2637592" y="4367463"/>
            <a:ext cx="5461640" cy="24566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4000" dirty="0">
                <a:solidFill>
                  <a:schemeClr val="tx1"/>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社会的行動障害</a:t>
            </a:r>
            <a:endParaRPr lang="ja-JP" altLang="en-US" sz="40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1" name="楕円 10">
            <a:extLst>
              <a:ext uri="{FF2B5EF4-FFF2-40B4-BE49-F238E27FC236}">
                <a16:creationId xmlns:a16="http://schemas.microsoft.com/office/drawing/2014/main" id="{17D388F9-37A2-4900-8CB1-167E85CDE0C1}"/>
              </a:ext>
            </a:extLst>
          </p:cNvPr>
          <p:cNvSpPr/>
          <p:nvPr/>
        </p:nvSpPr>
        <p:spPr>
          <a:xfrm>
            <a:off x="8099232" y="3230028"/>
            <a:ext cx="2559313" cy="15376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4000" dirty="0">
                <a:solidFill>
                  <a:schemeClr val="tx1"/>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失行</a:t>
            </a:r>
            <a:endParaRPr lang="ja-JP" altLang="en-US" sz="40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6" name="楕円 15">
            <a:extLst>
              <a:ext uri="{FF2B5EF4-FFF2-40B4-BE49-F238E27FC236}">
                <a16:creationId xmlns:a16="http://schemas.microsoft.com/office/drawing/2014/main" id="{7D61D024-1757-4474-AE1B-3B58AF5EFA98}"/>
              </a:ext>
            </a:extLst>
          </p:cNvPr>
          <p:cNvSpPr/>
          <p:nvPr/>
        </p:nvSpPr>
        <p:spPr>
          <a:xfrm rot="10800000" flipV="1">
            <a:off x="4660464" y="2531745"/>
            <a:ext cx="3377755" cy="12627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4000" dirty="0">
                <a:solidFill>
                  <a:schemeClr val="tx1"/>
                </a:solidFill>
                <a:latin typeface="HGP創英角ｺﾞｼｯｸUB" panose="020B0900000000000000" pitchFamily="50" charset="-128"/>
                <a:ea typeface="HGP創英角ｺﾞｼｯｸUB" panose="020B0900000000000000" pitchFamily="50" charset="-128"/>
                <a:cs typeface="Segoe UI Symbol" panose="020B0502040204020203" pitchFamily="34" charset="0"/>
              </a:rPr>
              <a:t>注意障害</a:t>
            </a:r>
            <a:endParaRPr lang="ja-JP" altLang="en-US" sz="40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7" name="楕円 16">
            <a:extLst>
              <a:ext uri="{FF2B5EF4-FFF2-40B4-BE49-F238E27FC236}">
                <a16:creationId xmlns:a16="http://schemas.microsoft.com/office/drawing/2014/main" id="{59E103A1-DECE-488C-A32B-C1669C5A5F38}"/>
              </a:ext>
            </a:extLst>
          </p:cNvPr>
          <p:cNvSpPr/>
          <p:nvPr/>
        </p:nvSpPr>
        <p:spPr>
          <a:xfrm>
            <a:off x="67341" y="3012579"/>
            <a:ext cx="4593123" cy="16581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4000" dirty="0">
                <a:solidFill>
                  <a:schemeClr val="tx1"/>
                </a:solidFill>
                <a:latin typeface="HGP創英角ｺﾞｼｯｸUB" panose="020B0900000000000000" pitchFamily="50" charset="-128"/>
                <a:ea typeface="HGP創英角ｺﾞｼｯｸUB" panose="020B0900000000000000" pitchFamily="50" charset="-128"/>
                <a:cs typeface="Segoe UI Symbol" panose="020B0502040204020203" pitchFamily="34" charset="0"/>
              </a:rPr>
              <a:t>遂行機能障害</a:t>
            </a:r>
            <a:endParaRPr lang="ja-JP" altLang="en-US" sz="4000" dirty="0">
              <a:solidFill>
                <a:schemeClr val="tx1"/>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75347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4DEDB27B-8DC6-4A37-966F-7A865A9672DC}"/>
              </a:ext>
            </a:extLst>
          </p:cNvPr>
          <p:cNvSpPr/>
          <p:nvPr/>
        </p:nvSpPr>
        <p:spPr>
          <a:xfrm>
            <a:off x="356461" y="1650389"/>
            <a:ext cx="11437749" cy="4494307"/>
          </a:xfrm>
          <a:prstGeom prst="rect">
            <a:avLst/>
          </a:prstGeom>
        </p:spPr>
        <p:txBody>
          <a:bodyPr wrap="square">
            <a:spAutoFit/>
          </a:bodyPr>
          <a:lstStyle/>
          <a:p>
            <a:pPr>
              <a:lnSpc>
                <a:spcPts val="7000"/>
              </a:lnSpc>
            </a:pPr>
            <a:r>
              <a:rPr lang="ja-JP" altLang="en-US" sz="4400" dirty="0"/>
              <a:t>・</a:t>
            </a:r>
            <a:r>
              <a:rPr lang="ja-JP" altLang="en-US" sz="4400" dirty="0">
                <a:solidFill>
                  <a:srgbClr val="FF0000"/>
                </a:solidFill>
              </a:rPr>
              <a:t>簡潔</a:t>
            </a:r>
            <a:r>
              <a:rPr lang="ja-JP" altLang="en-US" sz="4400" dirty="0"/>
              <a:t>で分かりやすい表現で伝える。</a:t>
            </a:r>
            <a:endParaRPr lang="en-US" altLang="ja-JP" sz="4400" dirty="0"/>
          </a:p>
          <a:p>
            <a:pPr>
              <a:lnSpc>
                <a:spcPts val="7000"/>
              </a:lnSpc>
            </a:pPr>
            <a:r>
              <a:rPr lang="ja-JP" altLang="en-US" sz="4400" dirty="0"/>
              <a:t>・本人がイメージできる言葉で、</a:t>
            </a:r>
            <a:r>
              <a:rPr lang="ja-JP" altLang="en-US" sz="4400" dirty="0">
                <a:solidFill>
                  <a:srgbClr val="FF0000"/>
                </a:solidFill>
              </a:rPr>
              <a:t>ゆっくり</a:t>
            </a:r>
            <a:r>
              <a:rPr lang="ja-JP" altLang="en-US" sz="4400" dirty="0"/>
              <a:t>伝える。</a:t>
            </a:r>
          </a:p>
          <a:p>
            <a:pPr>
              <a:lnSpc>
                <a:spcPts val="7000"/>
              </a:lnSpc>
            </a:pPr>
            <a:r>
              <a:rPr lang="ja-JP" altLang="en-US" sz="4400" dirty="0"/>
              <a:t>・視覚的効果（メモ、</a:t>
            </a:r>
            <a:r>
              <a:rPr lang="ja-JP" altLang="en-US" sz="4400" dirty="0">
                <a:solidFill>
                  <a:srgbClr val="FF0000"/>
                </a:solidFill>
              </a:rPr>
              <a:t>絵</a:t>
            </a:r>
            <a:r>
              <a:rPr lang="ja-JP" altLang="en-US" sz="4400" dirty="0"/>
              <a:t>・写真・</a:t>
            </a:r>
            <a:r>
              <a:rPr lang="ja-JP" altLang="en-US" sz="4400" dirty="0">
                <a:solidFill>
                  <a:srgbClr val="FF0000"/>
                </a:solidFill>
              </a:rPr>
              <a:t>図</a:t>
            </a:r>
            <a:r>
              <a:rPr lang="ja-JP" altLang="en-US" sz="4400" dirty="0"/>
              <a:t>など）の活用</a:t>
            </a:r>
          </a:p>
          <a:p>
            <a:pPr>
              <a:lnSpc>
                <a:spcPts val="7000"/>
              </a:lnSpc>
            </a:pPr>
            <a:r>
              <a:rPr lang="ja-JP" altLang="en-US" sz="4400" dirty="0"/>
              <a:t>・疲労やイライラの様子がみられたら、いったん休んで</a:t>
            </a:r>
            <a:r>
              <a:rPr lang="ja-JP" altLang="en-US" sz="4400" dirty="0">
                <a:solidFill>
                  <a:srgbClr val="FF0000"/>
                </a:solidFill>
              </a:rPr>
              <a:t>気分転換</a:t>
            </a:r>
            <a:r>
              <a:rPr lang="ja-JP" altLang="en-US" sz="4400" dirty="0"/>
              <a:t>をはかる。</a:t>
            </a:r>
          </a:p>
        </p:txBody>
      </p:sp>
      <p:sp>
        <p:nvSpPr>
          <p:cNvPr id="4" name="正方形/長方形 3">
            <a:extLst>
              <a:ext uri="{FF2B5EF4-FFF2-40B4-BE49-F238E27FC236}">
                <a16:creationId xmlns:a16="http://schemas.microsoft.com/office/drawing/2014/main" id="{84199FFB-B4FC-4E65-9B18-A4961FE0058F}"/>
              </a:ext>
            </a:extLst>
          </p:cNvPr>
          <p:cNvSpPr/>
          <p:nvPr/>
        </p:nvSpPr>
        <p:spPr>
          <a:xfrm>
            <a:off x="727587" y="333033"/>
            <a:ext cx="10736826" cy="91440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solidFill>
                  <a:schemeClr val="accent1"/>
                </a:solidFill>
              </a:rPr>
              <a:t>～支援の工夫、ポイント～</a:t>
            </a:r>
          </a:p>
        </p:txBody>
      </p:sp>
    </p:spTree>
    <p:extLst>
      <p:ext uri="{BB962C8B-B14F-4D97-AF65-F5344CB8AC3E}">
        <p14:creationId xmlns:p14="http://schemas.microsoft.com/office/powerpoint/2010/main" val="1265593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42A2B120-0436-4B13-A89F-58317220D8A6}"/>
              </a:ext>
            </a:extLst>
          </p:cNvPr>
          <p:cNvSpPr/>
          <p:nvPr/>
        </p:nvSpPr>
        <p:spPr>
          <a:xfrm>
            <a:off x="899430" y="1716935"/>
            <a:ext cx="10945240" cy="4781734"/>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tIns="648000" bIns="396000" rtlCol="0" anchor="t"/>
          <a:lstStyle/>
          <a:p>
            <a:pPr lvl="1"/>
            <a:r>
              <a:rPr kumimoji="1" lang="ja-JP" altLang="en-US" sz="6000" dirty="0">
                <a:solidFill>
                  <a:schemeClr val="tx1"/>
                </a:solidFill>
                <a:latin typeface="HGPｺﾞｼｯｸM" panose="020B0600000000000000" pitchFamily="50" charset="-128"/>
                <a:ea typeface="HGPｺﾞｼｯｸM" panose="020B0600000000000000" pitchFamily="50" charset="-128"/>
              </a:rPr>
              <a:t>Ｇさん・７５歳・女性・要介護度３　　</a:t>
            </a:r>
            <a:endParaRPr kumimoji="1" lang="en-US" altLang="ja-JP" sz="6000" dirty="0">
              <a:solidFill>
                <a:schemeClr val="tx1"/>
              </a:solidFill>
              <a:latin typeface="HGPｺﾞｼｯｸM" panose="020B0600000000000000" pitchFamily="50" charset="-128"/>
              <a:ea typeface="HGPｺﾞｼｯｸM" panose="020B0600000000000000" pitchFamily="50" charset="-128"/>
            </a:endParaRPr>
          </a:p>
          <a:p>
            <a:pPr lvl="1"/>
            <a:r>
              <a:rPr kumimoji="1" lang="ja-JP" altLang="en-US" sz="6000" dirty="0">
                <a:solidFill>
                  <a:schemeClr val="tx1"/>
                </a:solidFill>
                <a:latin typeface="HGPｺﾞｼｯｸM" panose="020B0600000000000000" pitchFamily="50" charset="-128"/>
                <a:ea typeface="HGPｺﾞｼｯｸM" panose="020B0600000000000000" pitchFamily="50" charset="-128"/>
              </a:rPr>
              <a:t> 既 往 歴 ：右前頭葉皮下出血</a:t>
            </a:r>
            <a:endParaRPr kumimoji="1" lang="en-US" altLang="ja-JP" sz="6000" dirty="0">
              <a:solidFill>
                <a:schemeClr val="tx1"/>
              </a:solidFill>
              <a:latin typeface="HGPｺﾞｼｯｸM" panose="020B0600000000000000" pitchFamily="50" charset="-128"/>
              <a:ea typeface="HGPｺﾞｼｯｸM" panose="020B0600000000000000" pitchFamily="50" charset="-128"/>
            </a:endParaRPr>
          </a:p>
          <a:p>
            <a:r>
              <a:rPr kumimoji="1" lang="ja-JP" altLang="en-US" sz="6000" dirty="0">
                <a:solidFill>
                  <a:schemeClr val="tx1"/>
                </a:solidFill>
                <a:latin typeface="HGPｺﾞｼｯｸM" panose="020B0600000000000000" pitchFamily="50" charset="-128"/>
                <a:ea typeface="HGPｺﾞｼｯｸM" panose="020B0600000000000000" pitchFamily="50" charset="-128"/>
              </a:rPr>
              <a:t>現在の疾患：高次脳機能障害</a:t>
            </a:r>
            <a:endParaRPr kumimoji="1" lang="en-US" altLang="ja-JP" sz="6000" dirty="0">
              <a:solidFill>
                <a:schemeClr val="tx1"/>
              </a:solidFill>
              <a:latin typeface="HGPｺﾞｼｯｸM" panose="020B0600000000000000" pitchFamily="50" charset="-128"/>
              <a:ea typeface="HGPｺﾞｼｯｸM" panose="020B0600000000000000" pitchFamily="50" charset="-128"/>
            </a:endParaRPr>
          </a:p>
          <a:p>
            <a:r>
              <a:rPr kumimoji="1" lang="ja-JP" altLang="en-US" sz="6000" dirty="0">
                <a:solidFill>
                  <a:schemeClr val="tx1"/>
                </a:solidFill>
                <a:latin typeface="HGPｺﾞｼｯｸM" panose="020B0600000000000000" pitchFamily="50" charset="-128"/>
                <a:ea typeface="HGPｺﾞｼｯｸM" panose="020B0600000000000000" pitchFamily="50" charset="-128"/>
              </a:rPr>
              <a:t>　　　　　</a:t>
            </a:r>
            <a:endParaRPr kumimoji="1" lang="en-US" altLang="ja-JP" sz="6000" dirty="0">
              <a:solidFill>
                <a:schemeClr val="tx1"/>
              </a:solidFill>
              <a:latin typeface="HGPｺﾞｼｯｸM" panose="020B0600000000000000" pitchFamily="50" charset="-128"/>
              <a:ea typeface="HGPｺﾞｼｯｸM" panose="020B0600000000000000" pitchFamily="50" charset="-128"/>
            </a:endParaRPr>
          </a:p>
        </p:txBody>
      </p:sp>
      <p:sp>
        <p:nvSpPr>
          <p:cNvPr id="8" name="正方形/長方形 7">
            <a:extLst>
              <a:ext uri="{FF2B5EF4-FFF2-40B4-BE49-F238E27FC236}">
                <a16:creationId xmlns:a16="http://schemas.microsoft.com/office/drawing/2014/main" id="{3A2C1097-F64C-481B-8695-CD4B1AA47F3A}"/>
              </a:ext>
            </a:extLst>
          </p:cNvPr>
          <p:cNvSpPr/>
          <p:nvPr/>
        </p:nvSpPr>
        <p:spPr>
          <a:xfrm>
            <a:off x="709612" y="1527029"/>
            <a:ext cx="3058885" cy="903309"/>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088D27DB-C76D-432B-8D70-37D9C441B3BF}"/>
              </a:ext>
            </a:extLst>
          </p:cNvPr>
          <p:cNvSpPr>
            <a:spLocks noGrp="1"/>
          </p:cNvSpPr>
          <p:nvPr>
            <p:ph type="title"/>
          </p:nvPr>
        </p:nvSpPr>
        <p:spPr>
          <a:xfrm>
            <a:off x="709612" y="208972"/>
            <a:ext cx="10772775" cy="1658198"/>
          </a:xfrm>
        </p:spPr>
        <p:txBody>
          <a:bodyPr/>
          <a:lstStyle/>
          <a:p>
            <a:r>
              <a:rPr kumimoji="1" lang="en-US" altLang="ja-JP" dirty="0"/>
              <a:t>	</a:t>
            </a:r>
            <a:r>
              <a:rPr lang="en-US" altLang="ja-JP" dirty="0">
                <a:latin typeface="+mj-ea"/>
              </a:rPr>
              <a:t>3</a:t>
            </a:r>
            <a:r>
              <a:rPr kumimoji="1" lang="ja-JP" altLang="en-US" dirty="0" err="1">
                <a:latin typeface="+mj-ea"/>
              </a:rPr>
              <a:t>．</a:t>
            </a:r>
            <a:r>
              <a:rPr kumimoji="1" lang="ja-JP" altLang="en-US" dirty="0"/>
              <a:t>利用者の概要</a:t>
            </a:r>
          </a:p>
        </p:txBody>
      </p:sp>
      <p:sp>
        <p:nvSpPr>
          <p:cNvPr id="7" name="正方形/長方形 6">
            <a:extLst>
              <a:ext uri="{FF2B5EF4-FFF2-40B4-BE49-F238E27FC236}">
                <a16:creationId xmlns:a16="http://schemas.microsoft.com/office/drawing/2014/main" id="{B90F26C3-2445-46ED-8AD7-12D73AE6C708}"/>
              </a:ext>
            </a:extLst>
          </p:cNvPr>
          <p:cNvSpPr/>
          <p:nvPr/>
        </p:nvSpPr>
        <p:spPr>
          <a:xfrm>
            <a:off x="856569" y="1624740"/>
            <a:ext cx="2764970" cy="707886"/>
          </a:xfrm>
          <a:prstGeom prst="rect">
            <a:avLst/>
          </a:prstGeom>
        </p:spPr>
        <p:txBody>
          <a:bodyPr wrap="square">
            <a:spAutoFit/>
          </a:bodyPr>
          <a:lstStyle/>
          <a:p>
            <a:r>
              <a:rPr kumimoji="1" lang="ja-JP" altLang="en-US" sz="4000" dirty="0">
                <a:solidFill>
                  <a:schemeClr val="accent1">
                    <a:lumMod val="75000"/>
                  </a:schemeClr>
                </a:solidFill>
                <a:latin typeface="HG創英角ｺﾞｼｯｸUB" panose="020B0909000000000000" pitchFamily="49" charset="-128"/>
                <a:ea typeface="HG創英角ｺﾞｼｯｸUB" panose="020B0909000000000000" pitchFamily="49" charset="-128"/>
              </a:rPr>
              <a:t>身体的側面</a:t>
            </a:r>
            <a:endParaRPr kumimoji="1" lang="en-US" altLang="ja-JP" sz="4000" dirty="0">
              <a:solidFill>
                <a:schemeClr val="accent1">
                  <a:lumMod val="75000"/>
                </a:schemeClr>
              </a:solidFill>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328804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9">
                                            <p:txEl>
                                              <p:pRg st="2" end="2"/>
                                            </p:txEl>
                                          </p:spTgt>
                                        </p:tgtEl>
                                      </p:cBhvr>
                                    </p:animEffect>
                                    <p:animScale>
                                      <p:cBhvr>
                                        <p:cTn id="7" dur="250" autoRev="1" fill="hold"/>
                                        <p:tgtEl>
                                          <p:spTgt spid="9">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42A2B120-0436-4B13-A89F-58317220D8A6}"/>
              </a:ext>
            </a:extLst>
          </p:cNvPr>
          <p:cNvSpPr/>
          <p:nvPr/>
        </p:nvSpPr>
        <p:spPr>
          <a:xfrm>
            <a:off x="879022" y="1062575"/>
            <a:ext cx="10795528" cy="4732849"/>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tIns="396000" bIns="396000" rtlCol="0" anchor="t">
            <a:noAutofit/>
          </a:bodyPr>
          <a:lstStyle/>
          <a:p>
            <a:endParaRPr kumimoji="1" lang="en-US" altLang="ja-JP" sz="4000" dirty="0">
              <a:solidFill>
                <a:schemeClr val="tx1"/>
              </a:solidFill>
              <a:latin typeface="HGPｺﾞｼｯｸM" panose="020B0600000000000000" pitchFamily="50" charset="-128"/>
              <a:ea typeface="HGPｺﾞｼｯｸM" panose="020B0600000000000000" pitchFamily="50" charset="-128"/>
            </a:endParaRPr>
          </a:p>
          <a:p>
            <a:r>
              <a:rPr kumimoji="1" lang="ja-JP" altLang="en-US" sz="7200" dirty="0">
                <a:solidFill>
                  <a:schemeClr val="tx1"/>
                </a:solidFill>
                <a:latin typeface="HGPｺﾞｼｯｸM" panose="020B0600000000000000" pitchFamily="50" charset="-128"/>
                <a:ea typeface="HGPｺﾞｼｯｸM" panose="020B0600000000000000" pitchFamily="50" charset="-128"/>
              </a:rPr>
              <a:t>移動：見守り</a:t>
            </a:r>
            <a:endParaRPr kumimoji="1" lang="en-US" altLang="ja-JP" sz="7200" dirty="0">
              <a:solidFill>
                <a:schemeClr val="tx1"/>
              </a:solidFill>
              <a:latin typeface="HGPｺﾞｼｯｸM" panose="020B0600000000000000" pitchFamily="50" charset="-128"/>
              <a:ea typeface="HGPｺﾞｼｯｸM" panose="020B0600000000000000" pitchFamily="50" charset="-128"/>
            </a:endParaRPr>
          </a:p>
        </p:txBody>
      </p:sp>
      <p:pic>
        <p:nvPicPr>
          <p:cNvPr id="5" name="図 4">
            <a:extLst>
              <a:ext uri="{FF2B5EF4-FFF2-40B4-BE49-F238E27FC236}">
                <a16:creationId xmlns:a16="http://schemas.microsoft.com/office/drawing/2014/main" id="{B85931E6-DD42-4446-B73D-E106BD35C85B}"/>
              </a:ext>
            </a:extLst>
          </p:cNvPr>
          <p:cNvPicPr>
            <a:picLocks noChangeAspect="1"/>
          </p:cNvPicPr>
          <p:nvPr/>
        </p:nvPicPr>
        <p:blipFill>
          <a:blip r:embed="rId3"/>
          <a:stretch>
            <a:fillRect/>
          </a:stretch>
        </p:blipFill>
        <p:spPr>
          <a:xfrm>
            <a:off x="5934935" y="208547"/>
            <a:ext cx="2598479" cy="4026568"/>
          </a:xfrm>
          <a:prstGeom prst="rect">
            <a:avLst/>
          </a:prstGeom>
        </p:spPr>
      </p:pic>
      <p:sp>
        <p:nvSpPr>
          <p:cNvPr id="8" name="正方形/長方形 7">
            <a:extLst>
              <a:ext uri="{FF2B5EF4-FFF2-40B4-BE49-F238E27FC236}">
                <a16:creationId xmlns:a16="http://schemas.microsoft.com/office/drawing/2014/main" id="{3A2C1097-F64C-481B-8695-CD4B1AA47F3A}"/>
              </a:ext>
            </a:extLst>
          </p:cNvPr>
          <p:cNvSpPr/>
          <p:nvPr/>
        </p:nvSpPr>
        <p:spPr>
          <a:xfrm>
            <a:off x="689203" y="823682"/>
            <a:ext cx="3797737" cy="903309"/>
          </a:xfrm>
          <a:prstGeom prst="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7030A0"/>
              </a:solidFill>
            </a:endParaRPr>
          </a:p>
        </p:txBody>
      </p:sp>
      <p:sp>
        <p:nvSpPr>
          <p:cNvPr id="7" name="正方形/長方形 6">
            <a:extLst>
              <a:ext uri="{FF2B5EF4-FFF2-40B4-BE49-F238E27FC236}">
                <a16:creationId xmlns:a16="http://schemas.microsoft.com/office/drawing/2014/main" id="{B90F26C3-2445-46ED-8AD7-12D73AE6C708}"/>
              </a:ext>
            </a:extLst>
          </p:cNvPr>
          <p:cNvSpPr/>
          <p:nvPr/>
        </p:nvSpPr>
        <p:spPr>
          <a:xfrm>
            <a:off x="838204" y="921393"/>
            <a:ext cx="3351024" cy="707886"/>
          </a:xfrm>
          <a:prstGeom prst="rect">
            <a:avLst/>
          </a:prstGeom>
        </p:spPr>
        <p:txBody>
          <a:bodyPr wrap="square">
            <a:spAutoFit/>
          </a:bodyPr>
          <a:lstStyle/>
          <a:p>
            <a:r>
              <a:rPr kumimoji="1" lang="ja-JP" altLang="en-US" sz="4000" dirty="0">
                <a:solidFill>
                  <a:srgbClr val="7030A0"/>
                </a:solidFill>
                <a:latin typeface="HGS創英角ｺﾞｼｯｸUB" panose="020B0900000000000000" pitchFamily="50" charset="-128"/>
                <a:ea typeface="HGS創英角ｺﾞｼｯｸUB" panose="020B0900000000000000" pitchFamily="50" charset="-128"/>
              </a:rPr>
              <a:t>ＡＤＬ</a:t>
            </a:r>
            <a:r>
              <a:rPr kumimoji="1" lang="ja-JP" altLang="en-US" sz="4000" dirty="0">
                <a:solidFill>
                  <a:srgbClr val="7030A0"/>
                </a:solidFill>
                <a:latin typeface="HG創英角ｺﾞｼｯｸUB" panose="020B0909000000000000" pitchFamily="49" charset="-128"/>
                <a:ea typeface="HG創英角ｺﾞｼｯｸUB" panose="020B0909000000000000" pitchFamily="49" charset="-128"/>
              </a:rPr>
              <a:t>の状態</a:t>
            </a:r>
            <a:endParaRPr kumimoji="1" lang="en-US" altLang="ja-JP" sz="4000" dirty="0">
              <a:solidFill>
                <a:srgbClr val="7030A0"/>
              </a:solidFill>
              <a:latin typeface="HG創英角ｺﾞｼｯｸUB" panose="020B0909000000000000" pitchFamily="49" charset="-128"/>
              <a:ea typeface="HG創英角ｺﾞｼｯｸUB" panose="020B0909000000000000" pitchFamily="49" charset="-128"/>
            </a:endParaRPr>
          </a:p>
        </p:txBody>
      </p:sp>
      <p:pic>
        <p:nvPicPr>
          <p:cNvPr id="6" name="図 5">
            <a:extLst>
              <a:ext uri="{FF2B5EF4-FFF2-40B4-BE49-F238E27FC236}">
                <a16:creationId xmlns:a16="http://schemas.microsoft.com/office/drawing/2014/main" id="{F55EFD03-D5F9-4FE9-A66B-D37CB36C228A}"/>
              </a:ext>
            </a:extLst>
          </p:cNvPr>
          <p:cNvPicPr>
            <a:picLocks noChangeAspect="1"/>
          </p:cNvPicPr>
          <p:nvPr/>
        </p:nvPicPr>
        <p:blipFill>
          <a:blip r:embed="rId4"/>
          <a:stretch>
            <a:fillRect/>
          </a:stretch>
        </p:blipFill>
        <p:spPr>
          <a:xfrm>
            <a:off x="6534797" y="2380348"/>
            <a:ext cx="1704008" cy="2302715"/>
          </a:xfrm>
          <a:prstGeom prst="rect">
            <a:avLst/>
          </a:prstGeom>
        </p:spPr>
      </p:pic>
      <p:pic>
        <p:nvPicPr>
          <p:cNvPr id="4" name="図 3">
            <a:extLst>
              <a:ext uri="{FF2B5EF4-FFF2-40B4-BE49-F238E27FC236}">
                <a16:creationId xmlns:a16="http://schemas.microsoft.com/office/drawing/2014/main" id="{3A772A06-23AC-44BA-8851-9CC794A2B30B}"/>
              </a:ext>
            </a:extLst>
          </p:cNvPr>
          <p:cNvPicPr>
            <a:picLocks noChangeAspect="1"/>
          </p:cNvPicPr>
          <p:nvPr/>
        </p:nvPicPr>
        <p:blipFill>
          <a:blip r:embed="rId5"/>
          <a:stretch>
            <a:fillRect/>
          </a:stretch>
        </p:blipFill>
        <p:spPr>
          <a:xfrm>
            <a:off x="994144" y="2275820"/>
            <a:ext cx="10565284" cy="2511770"/>
          </a:xfrm>
          <a:prstGeom prst="rect">
            <a:avLst/>
          </a:prstGeom>
        </p:spPr>
      </p:pic>
    </p:spTree>
    <p:extLst>
      <p:ext uri="{BB962C8B-B14F-4D97-AF65-F5344CB8AC3E}">
        <p14:creationId xmlns:p14="http://schemas.microsoft.com/office/powerpoint/2010/main" val="335171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42A2B120-0436-4B13-A89F-58317220D8A6}"/>
              </a:ext>
            </a:extLst>
          </p:cNvPr>
          <p:cNvSpPr/>
          <p:nvPr/>
        </p:nvSpPr>
        <p:spPr>
          <a:xfrm>
            <a:off x="879022" y="1224063"/>
            <a:ext cx="10795528" cy="4683865"/>
          </a:xfrm>
          <a:prstGeom prst="roundRect">
            <a:avLst/>
          </a:prstGeom>
          <a:solidFill>
            <a:schemeClr val="bg1"/>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tIns="612000" bIns="396000" rtlCol="0" anchor="b">
            <a:noAutofit/>
          </a:bodyPr>
          <a:lstStyle/>
          <a:p>
            <a:r>
              <a:rPr kumimoji="1" lang="ja-JP" altLang="en-US" sz="4700" dirty="0">
                <a:solidFill>
                  <a:schemeClr val="tx1"/>
                </a:solidFill>
              </a:rPr>
              <a:t>車を運転中、意識を失くして停車</a:t>
            </a:r>
            <a:endParaRPr kumimoji="1" lang="en-US" altLang="ja-JP" sz="4700" dirty="0">
              <a:solidFill>
                <a:schemeClr val="tx1"/>
              </a:solidFill>
            </a:endParaRPr>
          </a:p>
          <a:p>
            <a:r>
              <a:rPr kumimoji="1" lang="ja-JP" altLang="en-US" sz="4700" dirty="0">
                <a:solidFill>
                  <a:schemeClr val="tx1"/>
                </a:solidFill>
              </a:rPr>
              <a:t>していた。その後病院へ搬送。</a:t>
            </a:r>
            <a:endParaRPr kumimoji="1" lang="en-US" altLang="ja-JP" sz="4700" dirty="0">
              <a:solidFill>
                <a:schemeClr val="tx1"/>
              </a:solidFill>
            </a:endParaRPr>
          </a:p>
          <a:p>
            <a:r>
              <a:rPr kumimoji="1" lang="ja-JP" altLang="en-US" sz="4700" dirty="0">
                <a:solidFill>
                  <a:schemeClr val="tx1"/>
                </a:solidFill>
              </a:rPr>
              <a:t>現在は在宅復帰をし、一人暮らしと平行して現施設を利用されている。</a:t>
            </a:r>
          </a:p>
        </p:txBody>
      </p:sp>
      <p:sp>
        <p:nvSpPr>
          <p:cNvPr id="8" name="正方形/長方形 7">
            <a:extLst>
              <a:ext uri="{FF2B5EF4-FFF2-40B4-BE49-F238E27FC236}">
                <a16:creationId xmlns:a16="http://schemas.microsoft.com/office/drawing/2014/main" id="{3A2C1097-F64C-481B-8695-CD4B1AA47F3A}"/>
              </a:ext>
            </a:extLst>
          </p:cNvPr>
          <p:cNvSpPr/>
          <p:nvPr/>
        </p:nvSpPr>
        <p:spPr>
          <a:xfrm>
            <a:off x="689203" y="936186"/>
            <a:ext cx="3058885" cy="903309"/>
          </a:xfrm>
          <a:prstGeom prst="rect">
            <a:avLst/>
          </a:prstGeom>
          <a:solidFill>
            <a:schemeClr val="bg1"/>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B90F26C3-2445-46ED-8AD7-12D73AE6C708}"/>
              </a:ext>
            </a:extLst>
          </p:cNvPr>
          <p:cNvSpPr/>
          <p:nvPr/>
        </p:nvSpPr>
        <p:spPr>
          <a:xfrm>
            <a:off x="838204" y="1033897"/>
            <a:ext cx="2764970" cy="707886"/>
          </a:xfrm>
          <a:prstGeom prst="rect">
            <a:avLst/>
          </a:prstGeom>
        </p:spPr>
        <p:txBody>
          <a:bodyPr wrap="square">
            <a:spAutoFit/>
          </a:bodyPr>
          <a:lstStyle/>
          <a:p>
            <a:pPr algn="ctr"/>
            <a:r>
              <a:rPr kumimoji="1" lang="ja-JP" altLang="en-US" sz="4000" dirty="0">
                <a:solidFill>
                  <a:srgbClr val="FF6600"/>
                </a:solidFill>
                <a:latin typeface="HG創英角ｺﾞｼｯｸUB" panose="020B0909000000000000" pitchFamily="49" charset="-128"/>
                <a:ea typeface="HG創英角ｺﾞｼｯｸUB" panose="020B0909000000000000" pitchFamily="49" charset="-128"/>
              </a:rPr>
              <a:t>生活歴</a:t>
            </a:r>
            <a:endParaRPr kumimoji="1" lang="en-US" altLang="ja-JP" sz="4000" dirty="0">
              <a:solidFill>
                <a:srgbClr val="FF6600"/>
              </a:solidFill>
              <a:latin typeface="HG創英角ｺﾞｼｯｸUB" panose="020B0909000000000000" pitchFamily="49" charset="-128"/>
              <a:ea typeface="HG創英角ｺﾞｼｯｸUB" panose="020B0909000000000000" pitchFamily="49" charset="-128"/>
            </a:endParaRPr>
          </a:p>
        </p:txBody>
      </p:sp>
      <p:pic>
        <p:nvPicPr>
          <p:cNvPr id="2" name="図 1">
            <a:extLst>
              <a:ext uri="{FF2B5EF4-FFF2-40B4-BE49-F238E27FC236}">
                <a16:creationId xmlns:a16="http://schemas.microsoft.com/office/drawing/2014/main" id="{6A4E584C-1CE9-4DB7-9923-123901589197}"/>
              </a:ext>
            </a:extLst>
          </p:cNvPr>
          <p:cNvPicPr>
            <a:picLocks noChangeAspect="1"/>
          </p:cNvPicPr>
          <p:nvPr/>
        </p:nvPicPr>
        <p:blipFill>
          <a:blip r:embed="rId3"/>
          <a:stretch>
            <a:fillRect/>
          </a:stretch>
        </p:blipFill>
        <p:spPr>
          <a:xfrm>
            <a:off x="8591201" y="0"/>
            <a:ext cx="3273168" cy="2872204"/>
          </a:xfrm>
          <a:prstGeom prst="rect">
            <a:avLst/>
          </a:prstGeom>
        </p:spPr>
      </p:pic>
    </p:spTree>
    <p:extLst>
      <p:ext uri="{BB962C8B-B14F-4D97-AF65-F5344CB8AC3E}">
        <p14:creationId xmlns:p14="http://schemas.microsoft.com/office/powerpoint/2010/main" val="3750029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8F4BE"/>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CF1F4B-5384-41C1-A148-DA6FADEC08C7}"/>
              </a:ext>
            </a:extLst>
          </p:cNvPr>
          <p:cNvSpPr>
            <a:spLocks noGrp="1"/>
          </p:cNvSpPr>
          <p:nvPr>
            <p:ph type="title"/>
          </p:nvPr>
        </p:nvSpPr>
        <p:spPr>
          <a:xfrm>
            <a:off x="428624" y="321695"/>
            <a:ext cx="7715251" cy="1135630"/>
          </a:xfrm>
        </p:spPr>
        <p:txBody>
          <a:bodyPr>
            <a:normAutofit/>
          </a:bodyPr>
          <a:lstStyle/>
          <a:p>
            <a:r>
              <a:rPr lang="ja-JP" altLang="en-US" dirty="0"/>
              <a:t>小規模多機能ホームとは</a:t>
            </a:r>
            <a:endParaRPr kumimoji="1" lang="ja-JP" altLang="en-US" dirty="0"/>
          </a:p>
        </p:txBody>
      </p:sp>
      <p:pic>
        <p:nvPicPr>
          <p:cNvPr id="8" name="図 7">
            <a:extLst>
              <a:ext uri="{FF2B5EF4-FFF2-40B4-BE49-F238E27FC236}">
                <a16:creationId xmlns:a16="http://schemas.microsoft.com/office/drawing/2014/main" id="{A9CB815F-D3B6-4A55-8C60-304D43F92C6A}"/>
              </a:ext>
            </a:extLst>
          </p:cNvPr>
          <p:cNvPicPr>
            <a:picLocks noChangeAspect="1"/>
          </p:cNvPicPr>
          <p:nvPr/>
        </p:nvPicPr>
        <p:blipFill>
          <a:blip r:embed="rId3"/>
          <a:stretch>
            <a:fillRect/>
          </a:stretch>
        </p:blipFill>
        <p:spPr>
          <a:xfrm>
            <a:off x="453197" y="2513733"/>
            <a:ext cx="4213552" cy="3381375"/>
          </a:xfrm>
          <a:prstGeom prst="rect">
            <a:avLst/>
          </a:prstGeom>
        </p:spPr>
      </p:pic>
      <p:pic>
        <p:nvPicPr>
          <p:cNvPr id="9" name="図 8">
            <a:extLst>
              <a:ext uri="{FF2B5EF4-FFF2-40B4-BE49-F238E27FC236}">
                <a16:creationId xmlns:a16="http://schemas.microsoft.com/office/drawing/2014/main" id="{6C8FF6D4-C4C8-451A-91EC-58B9A496AB83}"/>
              </a:ext>
            </a:extLst>
          </p:cNvPr>
          <p:cNvPicPr>
            <a:picLocks noChangeAspect="1"/>
          </p:cNvPicPr>
          <p:nvPr/>
        </p:nvPicPr>
        <p:blipFill>
          <a:blip r:embed="rId4"/>
          <a:stretch>
            <a:fillRect/>
          </a:stretch>
        </p:blipFill>
        <p:spPr>
          <a:xfrm>
            <a:off x="7963472" y="2215676"/>
            <a:ext cx="4064667" cy="3221494"/>
          </a:xfrm>
          <a:prstGeom prst="rect">
            <a:avLst/>
          </a:prstGeom>
        </p:spPr>
      </p:pic>
      <p:sp>
        <p:nvSpPr>
          <p:cNvPr id="15" name="テキスト ボックス 14">
            <a:extLst>
              <a:ext uri="{FF2B5EF4-FFF2-40B4-BE49-F238E27FC236}">
                <a16:creationId xmlns:a16="http://schemas.microsoft.com/office/drawing/2014/main" id="{1AEC5807-527D-4D5F-81F6-6CAE039C723F}"/>
              </a:ext>
            </a:extLst>
          </p:cNvPr>
          <p:cNvSpPr txBox="1"/>
          <p:nvPr/>
        </p:nvSpPr>
        <p:spPr>
          <a:xfrm>
            <a:off x="9062300" y="5848543"/>
            <a:ext cx="1867012" cy="707886"/>
          </a:xfrm>
          <a:prstGeom prst="rect">
            <a:avLst/>
          </a:prstGeom>
          <a:noFill/>
        </p:spPr>
        <p:txBody>
          <a:bodyPr wrap="square" rtlCol="0">
            <a:spAutoFit/>
          </a:bodyPr>
          <a:lstStyle/>
          <a:p>
            <a:r>
              <a:rPr kumimoji="1" lang="ja-JP" altLang="en-US" sz="4000" dirty="0">
                <a:latin typeface="HGP創英角ｺﾞｼｯｸUB" panose="020B0900000000000000" pitchFamily="50" charset="-128"/>
                <a:ea typeface="HGP創英角ｺﾞｼｯｸUB" panose="020B0900000000000000" pitchFamily="50" charset="-128"/>
              </a:rPr>
              <a:t>ご自宅</a:t>
            </a:r>
          </a:p>
        </p:txBody>
      </p:sp>
      <p:sp>
        <p:nvSpPr>
          <p:cNvPr id="16" name="テキスト ボックス 15">
            <a:extLst>
              <a:ext uri="{FF2B5EF4-FFF2-40B4-BE49-F238E27FC236}">
                <a16:creationId xmlns:a16="http://schemas.microsoft.com/office/drawing/2014/main" id="{0675A285-982A-40AF-839A-B4B4F22A88DB}"/>
              </a:ext>
            </a:extLst>
          </p:cNvPr>
          <p:cNvSpPr txBox="1"/>
          <p:nvPr/>
        </p:nvSpPr>
        <p:spPr>
          <a:xfrm>
            <a:off x="197216" y="5848543"/>
            <a:ext cx="4725515" cy="707886"/>
          </a:xfrm>
          <a:prstGeom prst="rect">
            <a:avLst/>
          </a:prstGeom>
          <a:noFill/>
        </p:spPr>
        <p:txBody>
          <a:bodyPr wrap="square" rtlCol="0">
            <a:spAutoFit/>
          </a:bodyPr>
          <a:lstStyle/>
          <a:p>
            <a:r>
              <a:rPr kumimoji="1" lang="ja-JP" altLang="en-US" sz="4000" dirty="0">
                <a:latin typeface="HGP創英角ｺﾞｼｯｸUB" panose="020B0900000000000000" pitchFamily="50" charset="-128"/>
                <a:ea typeface="HGP創英角ｺﾞｼｯｸUB" panose="020B0900000000000000" pitchFamily="50" charset="-128"/>
              </a:rPr>
              <a:t>小規模多機能ホーム</a:t>
            </a:r>
          </a:p>
        </p:txBody>
      </p:sp>
      <p:pic>
        <p:nvPicPr>
          <p:cNvPr id="17" name="図 16">
            <a:extLst>
              <a:ext uri="{FF2B5EF4-FFF2-40B4-BE49-F238E27FC236}">
                <a16:creationId xmlns:a16="http://schemas.microsoft.com/office/drawing/2014/main" id="{FA79CAD8-A3E0-4FAE-A8EA-AE97F3013196}"/>
              </a:ext>
            </a:extLst>
          </p:cNvPr>
          <p:cNvPicPr>
            <a:picLocks noChangeAspect="1"/>
          </p:cNvPicPr>
          <p:nvPr/>
        </p:nvPicPr>
        <p:blipFill>
          <a:blip r:embed="rId5"/>
          <a:stretch>
            <a:fillRect/>
          </a:stretch>
        </p:blipFill>
        <p:spPr>
          <a:xfrm>
            <a:off x="9899790" y="2513733"/>
            <a:ext cx="2059044" cy="3221494"/>
          </a:xfrm>
          <a:prstGeom prst="rect">
            <a:avLst/>
          </a:prstGeom>
        </p:spPr>
      </p:pic>
      <p:pic>
        <p:nvPicPr>
          <p:cNvPr id="23" name="図 22">
            <a:extLst>
              <a:ext uri="{FF2B5EF4-FFF2-40B4-BE49-F238E27FC236}">
                <a16:creationId xmlns:a16="http://schemas.microsoft.com/office/drawing/2014/main" id="{C4FEF1D2-ADF5-4CE7-9B19-90CA3F178906}"/>
              </a:ext>
            </a:extLst>
          </p:cNvPr>
          <p:cNvPicPr>
            <a:picLocks noChangeAspect="1"/>
          </p:cNvPicPr>
          <p:nvPr/>
        </p:nvPicPr>
        <p:blipFill>
          <a:blip r:embed="rId6"/>
          <a:stretch>
            <a:fillRect/>
          </a:stretch>
        </p:blipFill>
        <p:spPr>
          <a:xfrm>
            <a:off x="1486549" y="2017217"/>
            <a:ext cx="1620203" cy="3419953"/>
          </a:xfrm>
          <a:prstGeom prst="rect">
            <a:avLst/>
          </a:prstGeom>
        </p:spPr>
      </p:pic>
      <p:pic>
        <p:nvPicPr>
          <p:cNvPr id="25" name="図 24">
            <a:extLst>
              <a:ext uri="{FF2B5EF4-FFF2-40B4-BE49-F238E27FC236}">
                <a16:creationId xmlns:a16="http://schemas.microsoft.com/office/drawing/2014/main" id="{882652EA-8149-4893-BEF0-F039D61210AC}"/>
              </a:ext>
            </a:extLst>
          </p:cNvPr>
          <p:cNvPicPr>
            <a:picLocks noChangeAspect="1"/>
          </p:cNvPicPr>
          <p:nvPr/>
        </p:nvPicPr>
        <p:blipFill>
          <a:blip r:embed="rId7"/>
          <a:stretch>
            <a:fillRect/>
          </a:stretch>
        </p:blipFill>
        <p:spPr>
          <a:xfrm flipH="1">
            <a:off x="227750" y="1241446"/>
            <a:ext cx="4438999" cy="3945776"/>
          </a:xfrm>
          <a:prstGeom prst="rect">
            <a:avLst/>
          </a:prstGeom>
        </p:spPr>
      </p:pic>
      <p:sp>
        <p:nvSpPr>
          <p:cNvPr id="3" name="楕円 2">
            <a:extLst>
              <a:ext uri="{FF2B5EF4-FFF2-40B4-BE49-F238E27FC236}">
                <a16:creationId xmlns:a16="http://schemas.microsoft.com/office/drawing/2014/main" id="{FF48F0AF-F5E9-4B63-86B1-96CFDCF3B945}"/>
              </a:ext>
            </a:extLst>
          </p:cNvPr>
          <p:cNvSpPr/>
          <p:nvPr/>
        </p:nvSpPr>
        <p:spPr>
          <a:xfrm>
            <a:off x="4666748" y="5005137"/>
            <a:ext cx="3225967" cy="1726599"/>
          </a:xfrm>
          <a:prstGeom prst="ellipse">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600" dirty="0">
                <a:solidFill>
                  <a:schemeClr val="tx1"/>
                </a:solidFill>
                <a:latin typeface="HGP創英角ｺﾞｼｯｸUB" panose="020B0900000000000000" pitchFamily="50" charset="-128"/>
                <a:ea typeface="HGP創英角ｺﾞｼｯｸUB" panose="020B0900000000000000" pitchFamily="50" charset="-128"/>
              </a:rPr>
              <a:t>訪問</a:t>
            </a:r>
          </a:p>
        </p:txBody>
      </p:sp>
      <p:sp>
        <p:nvSpPr>
          <p:cNvPr id="12" name="楕円 11">
            <a:extLst>
              <a:ext uri="{FF2B5EF4-FFF2-40B4-BE49-F238E27FC236}">
                <a16:creationId xmlns:a16="http://schemas.microsoft.com/office/drawing/2014/main" id="{9EFE56C6-0E44-4047-B185-0A7F209EE45E}"/>
              </a:ext>
            </a:extLst>
          </p:cNvPr>
          <p:cNvSpPr/>
          <p:nvPr/>
        </p:nvSpPr>
        <p:spPr>
          <a:xfrm>
            <a:off x="4671571" y="5039931"/>
            <a:ext cx="3221144" cy="1673256"/>
          </a:xfrm>
          <a:prstGeom prst="ellipse">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600" dirty="0">
                <a:solidFill>
                  <a:schemeClr val="tx1"/>
                </a:solidFill>
                <a:latin typeface="HGP創英角ｺﾞｼｯｸUB" panose="020B0900000000000000" pitchFamily="50" charset="-128"/>
                <a:ea typeface="HGP創英角ｺﾞｼｯｸUB" panose="020B0900000000000000" pitchFamily="50" charset="-128"/>
              </a:rPr>
              <a:t>通所</a:t>
            </a:r>
          </a:p>
        </p:txBody>
      </p:sp>
      <p:sp>
        <p:nvSpPr>
          <p:cNvPr id="13" name="楕円 12">
            <a:extLst>
              <a:ext uri="{FF2B5EF4-FFF2-40B4-BE49-F238E27FC236}">
                <a16:creationId xmlns:a16="http://schemas.microsoft.com/office/drawing/2014/main" id="{66F68565-BAB3-478B-971A-E5DA9EE455D9}"/>
              </a:ext>
            </a:extLst>
          </p:cNvPr>
          <p:cNvSpPr/>
          <p:nvPr/>
        </p:nvSpPr>
        <p:spPr>
          <a:xfrm>
            <a:off x="4666747" y="5031808"/>
            <a:ext cx="3221144" cy="1673256"/>
          </a:xfrm>
          <a:prstGeom prst="ellipse">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0" dirty="0">
                <a:solidFill>
                  <a:schemeClr val="tx1"/>
                </a:solidFill>
                <a:latin typeface="HGP創英角ｺﾞｼｯｸUB" panose="020B0900000000000000" pitchFamily="50" charset="-128"/>
                <a:ea typeface="HGP創英角ｺﾞｼｯｸUB" panose="020B0900000000000000" pitchFamily="50" charset="-128"/>
              </a:rPr>
              <a:t>泊まり</a:t>
            </a:r>
          </a:p>
        </p:txBody>
      </p:sp>
    </p:spTree>
    <p:extLst>
      <p:ext uri="{BB962C8B-B14F-4D97-AF65-F5344CB8AC3E}">
        <p14:creationId xmlns:p14="http://schemas.microsoft.com/office/powerpoint/2010/main" val="4177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15000" decel="50000" fill="remove" nodeType="clickEffect">
                                  <p:stCondLst>
                                    <p:cond delay="0"/>
                                  </p:stCondLst>
                                  <p:childTnLst>
                                    <p:animMotion origin="layout" path="M -1.25E-6 -7.40741E-7 L 0.15742 -0.12361 C 0.19024 -0.15185 0.23945 -0.16551 0.29115 -0.16551 C 0.34987 -0.16551 0.39688 -0.15185 0.42969 -0.12361 L 0.58724 -7.40741E-7 " pathEditMode="relative" rAng="0" ptsTypes="AAAAA">
                                      <p:cBhvr>
                                        <p:cTn id="6" dur="2000" fill="hold"/>
                                        <p:tgtEl>
                                          <p:spTgt spid="23"/>
                                        </p:tgtEl>
                                        <p:attrNameLst>
                                          <p:attrName>ppt_x</p:attrName>
                                          <p:attrName>ppt_y</p:attrName>
                                        </p:attrNameLst>
                                      </p:cBhvr>
                                      <p:rCtr x="29362" y="-8287"/>
                                    </p:animMotion>
                                  </p:childTnLst>
                                  <p:subTnLst>
                                    <p:set>
                                      <p:cBhvr override="childStyle">
                                        <p:cTn dur="1" fill="hold" display="0" masterRel="sameClick" afterEffect="1">
                                          <p:stCondLst>
                                            <p:cond evt="end" delay="0">
                                              <p:tn val="5"/>
                                            </p:cond>
                                          </p:stCondLst>
                                        </p:cTn>
                                        <p:tgtEl>
                                          <p:spTgt spid="23"/>
                                        </p:tgtEl>
                                        <p:attrNameLst>
                                          <p:attrName>style.visibility</p:attrName>
                                        </p:attrNameLst>
                                      </p:cBhvr>
                                      <p:to>
                                        <p:strVal val="hidden"/>
                                      </p:to>
                                    </p:set>
                                  </p:subTnLst>
                                </p:cTn>
                              </p:par>
                              <p:par>
                                <p:cTn id="7" presetID="10"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par>
                                <p:cTn id="10" presetID="1" presetClass="exit" presetSubtype="0" fill="hold" nodeType="withEffect">
                                  <p:stCondLst>
                                    <p:cond delay="2000"/>
                                  </p:stCondLst>
                                  <p:childTnLst>
                                    <p:set>
                                      <p:cBhvr>
                                        <p:cTn id="11" dur="1" fill="hold">
                                          <p:stCondLst>
                                            <p:cond delay="0"/>
                                          </p:stCondLst>
                                        </p:cTn>
                                        <p:tgtEl>
                                          <p:spTgt spid="17"/>
                                        </p:tgtEl>
                                        <p:attrNameLst>
                                          <p:attrName>style.visibility</p:attrName>
                                        </p:attrNameLst>
                                      </p:cBhvr>
                                      <p:to>
                                        <p:strVal val="hidden"/>
                                      </p:to>
                                    </p:set>
                                  </p:childTnLst>
                                </p:cTn>
                              </p:par>
                            </p:childTnLst>
                          </p:cTn>
                        </p:par>
                        <p:par>
                          <p:cTn id="12" fill="hold">
                            <p:stCondLst>
                              <p:cond delay="2000"/>
                            </p:stCondLst>
                            <p:childTnLst>
                              <p:par>
                                <p:cTn id="13" presetID="1"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0" presetClass="exit" presetSubtype="0" fill="hold" grpId="1" nodeType="with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par>
                                <p:cTn id="22" presetID="37" presetClass="path" presetSubtype="0" accel="12500" decel="12500" autoRev="1" fill="hold" nodeType="withEffect">
                                  <p:stCondLst>
                                    <p:cond delay="0"/>
                                  </p:stCondLst>
                                  <p:childTnLst>
                                    <p:animMotion origin="layout" path="M -1.25E-6 1.48148E-6 L 0.16094 -0.08704 C 0.1944 -0.10648 0.24466 -0.11597 0.29753 -0.11597 C 0.35755 -0.11597 0.4056 -0.10648 0.43906 -0.08704 L 0.60013 1.48148E-6 " pathEditMode="relative" rAng="0" ptsTypes="AAAAA">
                                      <p:cBhvr>
                                        <p:cTn id="23" dur="2000" fill="hold"/>
                                        <p:tgtEl>
                                          <p:spTgt spid="23"/>
                                        </p:tgtEl>
                                        <p:attrNameLst>
                                          <p:attrName>ppt_x</p:attrName>
                                          <p:attrName>ppt_y</p:attrName>
                                        </p:attrNameLst>
                                      </p:cBhvr>
                                      <p:rCtr x="30000" y="-5810"/>
                                    </p:animMotion>
                                  </p:childTnLst>
                                  <p:subTnLst>
                                    <p:set>
                                      <p:cBhvr override="childStyle">
                                        <p:cTn dur="1" fill="hold" display="0" masterRel="sameClick" afterEffect="1">
                                          <p:stCondLst>
                                            <p:cond evt="end" delay="0">
                                              <p:tn val="22"/>
                                            </p:cond>
                                          </p:stCondLst>
                                        </p:cTn>
                                        <p:tgtEl>
                                          <p:spTgt spid="23"/>
                                        </p:tgtEl>
                                        <p:attrNameLst>
                                          <p:attrName>style.visibility</p:attrName>
                                        </p:attrNameLst>
                                      </p:cBhvr>
                                      <p:to>
                                        <p:strVal val="hidden"/>
                                      </p:to>
                                    </p:set>
                                  </p:sub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37" presetClass="path" presetSubtype="0" accel="15000" decel="15000" fill="remove" nodeType="withEffect">
                                  <p:stCondLst>
                                    <p:cond delay="2000"/>
                                  </p:stCondLst>
                                  <p:childTnLst>
                                    <p:animMotion origin="layout" path="M -4.16667E-6 1.11111E-6 L -0.15742 -0.08056 C -0.1901 -0.09838 -0.23919 -0.1081 -0.29088 -0.1081 C -0.34947 -0.1081 -0.39648 -0.09838 -0.42916 -0.08056 L -0.58645 1.11111E-6 " pathEditMode="relative" rAng="0" ptsTypes="AAAAA">
                                      <p:cBhvr>
                                        <p:cTn id="28" dur="2000" fill="hold"/>
                                        <p:tgtEl>
                                          <p:spTgt spid="17"/>
                                        </p:tgtEl>
                                        <p:attrNameLst>
                                          <p:attrName>ppt_x</p:attrName>
                                          <p:attrName>ppt_y</p:attrName>
                                        </p:attrNameLst>
                                      </p:cBhvr>
                                      <p:rCtr x="-29323" y="-5417"/>
                                    </p:animMotion>
                                  </p:childTnLst>
                                  <p:subTnLst>
                                    <p:set>
                                      <p:cBhvr override="childStyle">
                                        <p:cTn dur="1" fill="hold" display="0" masterRel="sameClick" afterEffect="1">
                                          <p:stCondLst>
                                            <p:cond evt="end" delay="0">
                                              <p:tn val="27"/>
                                            </p:cond>
                                          </p:stCondLst>
                                        </p:cTn>
                                        <p:tgtEl>
                                          <p:spTgt spid="17"/>
                                        </p:tgtEl>
                                        <p:attrNameLst>
                                          <p:attrName>style.visibility</p:attrName>
                                        </p:attrNameLst>
                                      </p:cBhvr>
                                      <p:to>
                                        <p:strVal val="hidden"/>
                                      </p:to>
                                    </p:set>
                                  </p:subTnLst>
                                </p:cTn>
                              </p:par>
                            </p:childTnLst>
                          </p:cTn>
                        </p:par>
                        <p:par>
                          <p:cTn id="29" fill="hold">
                            <p:stCondLst>
                              <p:cond delay="4000"/>
                            </p:stCondLst>
                            <p:childTnLst>
                              <p:par>
                                <p:cTn id="30" presetID="1" presetClass="exit" presetSubtype="0" fill="hold" nodeType="afterEffect">
                                  <p:stCondLst>
                                    <p:cond delay="0"/>
                                  </p:stCondLst>
                                  <p:childTnLst>
                                    <p:set>
                                      <p:cBhvr>
                                        <p:cTn id="31" dur="1" fill="hold">
                                          <p:stCondLst>
                                            <p:cond delay="0"/>
                                          </p:stCondLst>
                                        </p:cTn>
                                        <p:tgtEl>
                                          <p:spTgt spid="17"/>
                                        </p:tgtEl>
                                        <p:attrNameLst>
                                          <p:attrName>style.visibility</p:attrName>
                                        </p:attrNameLst>
                                      </p:cBhvr>
                                      <p:to>
                                        <p:strVal val="hidden"/>
                                      </p:to>
                                    </p:set>
                                  </p:childTnLst>
                                  <p:subTnLst>
                                    <p:set>
                                      <p:cBhvr override="childStyle">
                                        <p:cTn dur="1" fill="hold" display="0" masterRel="sameClick" afterEffect="1">
                                          <p:stCondLst>
                                            <p:cond evt="end" delay="0">
                                              <p:tn val="30"/>
                                            </p:cond>
                                          </p:stCondLst>
                                        </p:cTn>
                                        <p:tgtEl>
                                          <p:spTgt spid="17"/>
                                        </p:tgtEl>
                                        <p:attrNameLst>
                                          <p:attrName>style.visibility</p:attrName>
                                        </p:attrNameLst>
                                      </p:cBhvr>
                                      <p:to>
                                        <p:strVal val="hidden"/>
                                      </p:to>
                                    </p:set>
                                  </p:subTnLst>
                                </p:cTn>
                              </p:par>
                            </p:childTnLst>
                          </p:cTn>
                        </p:par>
                        <p:par>
                          <p:cTn id="32" fill="hold">
                            <p:stCondLst>
                              <p:cond delay="4000"/>
                            </p:stCondLst>
                            <p:childTnLst>
                              <p:par>
                                <p:cTn id="33" presetID="1" presetClass="entr" presetSubtype="0"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0" presetClass="exit" presetSubtype="0" fill="hold" grpId="1" nodeType="withEffect">
                                  <p:stCondLst>
                                    <p:cond delay="0"/>
                                  </p:stCondLst>
                                  <p:childTnLst>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childTnLst>
                                </p:cTn>
                              </p:par>
                              <p:par>
                                <p:cTn id="44" presetID="37" presetClass="path" presetSubtype="0" accel="15000" decel="15000" autoRev="1" fill="hold" nodeType="withEffect">
                                  <p:stCondLst>
                                    <p:cond delay="0"/>
                                  </p:stCondLst>
                                  <p:childTnLst>
                                    <p:animMotion origin="layout" path="M -1.25E-6 1.48148E-6 L 0.15586 -0.07685 C 0.18828 -0.09421 0.23698 -0.10324 0.28815 -0.10324 C 0.34623 -0.10324 0.39284 -0.09421 0.42526 -0.07685 L 0.58125 1.48148E-6 " pathEditMode="relative" rAng="0" ptsTypes="AAAAA">
                                      <p:cBhvr>
                                        <p:cTn id="45" dur="2000" fill="hold"/>
                                        <p:tgtEl>
                                          <p:spTgt spid="23"/>
                                        </p:tgtEl>
                                        <p:attrNameLst>
                                          <p:attrName>ppt_x</p:attrName>
                                          <p:attrName>ppt_y</p:attrName>
                                        </p:attrNameLst>
                                      </p:cBhvr>
                                      <p:rCtr x="29063" y="-5162"/>
                                    </p:animMotion>
                                  </p:childTnLst>
                                  <p:subTnLst>
                                    <p:set>
                                      <p:cBhvr override="childStyle">
                                        <p:cTn dur="1" fill="hold" display="0" masterRel="sameClick" afterEffect="1">
                                          <p:stCondLst>
                                            <p:cond evt="end" delay="0">
                                              <p:tn val="44"/>
                                            </p:cond>
                                          </p:stCondLst>
                                        </p:cTn>
                                        <p:tgtEl>
                                          <p:spTgt spid="23"/>
                                        </p:tgtEl>
                                        <p:attrNameLst>
                                          <p:attrName>style.visibility</p:attrName>
                                        </p:attrNameLst>
                                      </p:cBhvr>
                                      <p:to>
                                        <p:strVal val="hidden"/>
                                      </p:to>
                                    </p:set>
                                  </p:subTnLst>
                                </p:cTn>
                              </p:par>
                              <p:par>
                                <p:cTn id="46" presetID="10"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par>
                                <p:cTn id="49" presetID="37" presetClass="path" presetSubtype="0" accel="15000" decel="15000" fill="hold" nodeType="withEffect">
                                  <p:stCondLst>
                                    <p:cond delay="2000"/>
                                  </p:stCondLst>
                                  <p:childTnLst>
                                    <p:animMotion origin="layout" path="M -4.16667E-6 1.11111E-6 L -0.15963 -0.08102 C -0.19283 -0.09884 -0.2427 -0.1081 -0.29505 -0.1081 C -0.35455 -0.1081 -0.40221 -0.09884 -0.43541 -0.08102 L -0.59492 1.11111E-6 " pathEditMode="relative" rAng="0" ptsTypes="AAAAA">
                                      <p:cBhvr>
                                        <p:cTn id="50" dur="2000" fill="hold"/>
                                        <p:tgtEl>
                                          <p:spTgt spid="17"/>
                                        </p:tgtEl>
                                        <p:attrNameLst>
                                          <p:attrName>ppt_x</p:attrName>
                                          <p:attrName>ppt_y</p:attrName>
                                        </p:attrNameLst>
                                      </p:cBhvr>
                                      <p:rCtr x="-29753" y="-5417"/>
                                    </p:animMotion>
                                  </p:childTnLst>
                                  <p:subTnLst>
                                    <p:set>
                                      <p:cBhvr override="childStyle">
                                        <p:cTn dur="1" fill="hold" display="0" masterRel="sameClick" afterEffect="1">
                                          <p:stCondLst>
                                            <p:cond evt="end" delay="0">
                                              <p:tn val="49"/>
                                            </p:cond>
                                          </p:stCondLst>
                                        </p:cTn>
                                        <p:tgtEl>
                                          <p:spTgt spid="17"/>
                                        </p:tgtEl>
                                        <p:attrNameLst>
                                          <p:attrName>style.visibility</p:attrName>
                                        </p:attrNameLst>
                                      </p:cBhvr>
                                      <p:to>
                                        <p:strVal val="hidden"/>
                                      </p:to>
                                    </p:set>
                                  </p:subTnLst>
                                </p:cTn>
                              </p:par>
                              <p:par>
                                <p:cTn id="51" presetID="6" presetClass="entr" presetSubtype="16" fill="hold" nodeType="withEffect">
                                  <p:stCondLst>
                                    <p:cond delay="3000"/>
                                  </p:stCondLst>
                                  <p:childTnLst>
                                    <p:set>
                                      <p:cBhvr>
                                        <p:cTn id="52" dur="1" fill="hold">
                                          <p:stCondLst>
                                            <p:cond delay="0"/>
                                          </p:stCondLst>
                                        </p:cTn>
                                        <p:tgtEl>
                                          <p:spTgt spid="25"/>
                                        </p:tgtEl>
                                        <p:attrNameLst>
                                          <p:attrName>style.visibility</p:attrName>
                                        </p:attrNameLst>
                                      </p:cBhvr>
                                      <p:to>
                                        <p:strVal val="visible"/>
                                      </p:to>
                                    </p:set>
                                    <p:animEffect transition="in" filter="circle(in)">
                                      <p:cBhvr>
                                        <p:cTn id="53" dur="2000"/>
                                        <p:tgtEl>
                                          <p:spTgt spid="25"/>
                                        </p:tgtEl>
                                      </p:cBhvr>
                                    </p:animEffect>
                                  </p:childTnLst>
                                </p:cTn>
                              </p:par>
                              <p:par>
                                <p:cTn id="54" presetID="10" presetClass="exit" presetSubtype="0" fill="hold" grpId="1" nodeType="withEffect">
                                  <p:stCondLst>
                                    <p:cond delay="4000"/>
                                  </p:stCondLst>
                                  <p:childTnLst>
                                    <p:animEffect transition="out" filter="fade">
                                      <p:cBhvr>
                                        <p:cTn id="55" dur="500"/>
                                        <p:tgtEl>
                                          <p:spTgt spid="13"/>
                                        </p:tgtEl>
                                      </p:cBhvr>
                                    </p:animEffect>
                                    <p:set>
                                      <p:cBhvr>
                                        <p:cTn id="56"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2" grpId="0" animBg="1"/>
      <p:bldP spid="12" grpId="1" animBg="1"/>
      <p:bldP spid="13" grpId="0" animBg="1"/>
      <p:bldP spid="13" grpId="1" animBg="1"/>
    </p:bldLst>
  </p:timing>
</p:sld>
</file>

<file path=ppt/theme/theme1.xml><?xml version="1.0" encoding="utf-8"?>
<a:theme xmlns:a="http://schemas.openxmlformats.org/drawingml/2006/main" name="メトロポリタン">
  <a:themeElements>
    <a:clrScheme name="メトロポリタン">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メトロポリタン">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メトロポリタン">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33ACF124-275F-44F2-8DE0-0A755069829B}"/>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メトロポリタン</Template>
  <TotalTime>1628</TotalTime>
  <Words>2142</Words>
  <Application>Microsoft Office PowerPoint</Application>
  <PresentationFormat>ワイド画面</PresentationFormat>
  <Paragraphs>184</Paragraphs>
  <Slides>25</Slides>
  <Notes>25</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25</vt:i4>
      </vt:variant>
    </vt:vector>
  </HeadingPairs>
  <TitlesOfParts>
    <vt:vector size="38" baseType="lpstr">
      <vt:lpstr>BIZ UDゴシック</vt:lpstr>
      <vt:lpstr>HGPｺﾞｼｯｸM</vt:lpstr>
      <vt:lpstr>HGP創英角ｺﾞｼｯｸUB</vt:lpstr>
      <vt:lpstr>HGS創英角ｺﾞｼｯｸUB</vt:lpstr>
      <vt:lpstr>HG創英角ｺﾞｼｯｸUB</vt:lpstr>
      <vt:lpstr>ＭＳ Ｐゴシック</vt:lpstr>
      <vt:lpstr>ＭＳ Ｐ明朝</vt:lpstr>
      <vt:lpstr>游ゴシック</vt:lpstr>
      <vt:lpstr>Arial</vt:lpstr>
      <vt:lpstr>Calibri Light</vt:lpstr>
      <vt:lpstr>Segoe UI Symbol</vt:lpstr>
      <vt:lpstr>Times New Roman</vt:lpstr>
      <vt:lpstr>メトロポリタン</vt:lpstr>
      <vt:lpstr>継続する力</vt:lpstr>
      <vt:lpstr>１．はじめに</vt:lpstr>
      <vt:lpstr>2．基本研究</vt:lpstr>
      <vt:lpstr>高次脳実行機能障害の主な症状と特徴</vt:lpstr>
      <vt:lpstr>PowerPoint プレゼンテーション</vt:lpstr>
      <vt:lpstr> 3．利用者の概要</vt:lpstr>
      <vt:lpstr>PowerPoint プレゼンテーション</vt:lpstr>
      <vt:lpstr>PowerPoint プレゼンテーション</vt:lpstr>
      <vt:lpstr>小規模多機能ホームとは</vt:lpstr>
      <vt:lpstr>PowerPoint プレゼンテーション</vt:lpstr>
      <vt:lpstr>４．個別援助計画の立案・実施・評価</vt:lpstr>
      <vt:lpstr>Gさんの一週間</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考察と今後の課題</vt:lpstr>
      <vt:lpstr>謝辞</vt:lpstr>
      <vt:lpstr>引用・参考文献・資料</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入浴介助について</dc:title>
  <dc:creator>３８期_大分南高校 2年5組31番</dc:creator>
  <cp:lastModifiedBy>Windows ユーザー</cp:lastModifiedBy>
  <cp:revision>177</cp:revision>
  <cp:lastPrinted>2022-12-16T09:25:18Z</cp:lastPrinted>
  <dcterms:created xsi:type="dcterms:W3CDTF">2022-10-04T05:21:32Z</dcterms:created>
  <dcterms:modified xsi:type="dcterms:W3CDTF">2023-03-29T00:31:41Z</dcterms:modified>
</cp:coreProperties>
</file>